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210 네모진 030" panose="020B0600000101010101" charset="-127"/>
      <p:regular r:id="rId37"/>
    </p:embeddedFont>
    <p:embeddedFont>
      <p:font typeface="Arimo Bold" panose="020B0600000101010101" charset="0"/>
      <p:regular r:id="rId38"/>
    </p:embeddedFont>
    <p:embeddedFont>
      <p:font typeface="맑은 고딕" panose="020B0503020000020004" pitchFamily="50" charset="-127"/>
      <p:regular r:id="rId39"/>
      <p:bold r:id="rId40"/>
    </p:embeddedFont>
    <p:embeddedFont>
      <p:font typeface="Nanum Gothic ExtraBold" panose="020B0600000101010101" charset="-127"/>
      <p:regular r:id="rId41"/>
    </p:embeddedFont>
    <p:embeddedFont>
      <p:font typeface="Calibri" panose="020F0502020204030204" pitchFamily="34" charset="0"/>
      <p:regular r:id="rId42"/>
      <p:bold r:id="rId43"/>
      <p:italic r:id="rId44"/>
      <p:boldItalic r:id="rId45"/>
    </p:embeddedFont>
    <p:embeddedFont>
      <p:font typeface="210 합창단 L Bold" panose="020B0600000101010101" charset="-127"/>
      <p:regular r:id="rId46"/>
    </p:embeddedFont>
    <p:embeddedFont>
      <p:font typeface="Arimo Bold Italics" panose="020B0600000101010101" charset="0"/>
      <p:regular r:id="rId47"/>
    </p:embeddedFont>
    <p:embeddedFont>
      <p:font typeface="210 네모진 030 Bold" panose="020B0600000101010101" charset="-127"/>
      <p:regular r:id="rId48"/>
    </p:embeddedFont>
    <p:embeddedFont>
      <p:font typeface="Open Sans Bold" panose="020B0600000101010101" charset="0"/>
      <p:regular r:id="rId49"/>
    </p:embeddedFont>
    <p:embeddedFont>
      <p:font typeface="Open Sans" panose="020B0600000101010101" charset="0"/>
      <p:regular r:id="rId50"/>
    </p:embeddedFont>
    <p:embeddedFont>
      <p:font typeface="210 합창단 L" panose="020B0600000101010101" charset="-127"/>
      <p:regular r:id="rId51"/>
    </p:embeddedFont>
    <p:embeddedFont>
      <p:font typeface="210 토스트 L Bold" panose="020B0600000101010101" charset="-127"/>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CD"/>
    <a:srgbClr val="F4EA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29.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12.pn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0.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8.png"/><Relationship Id="rId7"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8.png"/><Relationship Id="rId10" Type="http://schemas.openxmlformats.org/officeDocument/2006/relationships/image" Target="../media/image81.png"/><Relationship Id="rId4" Type="http://schemas.openxmlformats.org/officeDocument/2006/relationships/image" Target="../media/image87.png"/><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8.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12.png"/><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78.png"/><Relationship Id="rId7"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29.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9.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2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8.png"/><Relationship Id="rId7"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29.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29.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2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29.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29.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29.pn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2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29.png"/><Relationship Id="rId10" Type="http://schemas.openxmlformats.org/officeDocument/2006/relationships/image" Target="../media/image49.jpeg"/><Relationship Id="rId4" Type="http://schemas.openxmlformats.org/officeDocument/2006/relationships/image" Target="../media/image12.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388090"/>
            <a:ext cx="17265659" cy="9452384"/>
          </a:xfrm>
          <a:prstGeom prst="rect">
            <a:avLst/>
          </a:prstGeom>
        </p:spPr>
      </p:pic>
      <p:pic>
        <p:nvPicPr>
          <p:cNvPr id="3" name="Picture 3"/>
          <p:cNvPicPr>
            <a:picLocks noChangeAspect="1"/>
          </p:cNvPicPr>
          <p:nvPr/>
        </p:nvPicPr>
        <p:blipFill>
          <a:blip r:embed="rId3"/>
          <a:srcRect t="141" b="141"/>
          <a:stretch>
            <a:fillRect/>
          </a:stretch>
        </p:blipFill>
        <p:spPr>
          <a:xfrm>
            <a:off x="8897744" y="3641674"/>
            <a:ext cx="3245815" cy="1300350"/>
          </a:xfrm>
          <a:prstGeom prst="rect">
            <a:avLst/>
          </a:prstGeom>
        </p:spPr>
      </p:pic>
      <p:sp>
        <p:nvSpPr>
          <p:cNvPr id="4" name="TextBox 4"/>
          <p:cNvSpPr txBox="1"/>
          <p:nvPr/>
        </p:nvSpPr>
        <p:spPr>
          <a:xfrm>
            <a:off x="8602381" y="3790254"/>
            <a:ext cx="3836540" cy="1025922"/>
          </a:xfrm>
          <a:prstGeom prst="rect">
            <a:avLst/>
          </a:prstGeom>
        </p:spPr>
        <p:txBody>
          <a:bodyPr lIns="0" tIns="0" rIns="0" bIns="0" rtlCol="0" anchor="t">
            <a:spAutoFit/>
          </a:bodyPr>
          <a:lstStyle/>
          <a:p>
            <a:pPr algn="ctr">
              <a:lnSpc>
                <a:spcPts val="4000"/>
              </a:lnSpc>
            </a:pPr>
            <a:r>
              <a:rPr lang="en-US" sz="2500" dirty="0" err="1">
                <a:solidFill>
                  <a:srgbClr val="002D02"/>
                </a:solidFill>
                <a:ea typeface="210 네모진 030 Bold"/>
              </a:rPr>
              <a:t>부산</a:t>
            </a:r>
            <a:r>
              <a:rPr lang="en-US" sz="2500" b="1" dirty="0" err="1">
                <a:solidFill>
                  <a:srgbClr val="002D02"/>
                </a:solidFill>
                <a:ea typeface="210 네모진 030 Bold"/>
              </a:rPr>
              <a:t>IT</a:t>
            </a:r>
            <a:endParaRPr lang="en-US" sz="2500" b="1" dirty="0">
              <a:solidFill>
                <a:srgbClr val="002D02"/>
              </a:solidFill>
              <a:ea typeface="210 네모진 030 Bold"/>
            </a:endParaRPr>
          </a:p>
          <a:p>
            <a:pPr algn="ctr">
              <a:lnSpc>
                <a:spcPts val="4000"/>
              </a:lnSpc>
            </a:pPr>
            <a:r>
              <a:rPr lang="en-US" sz="2500" dirty="0" err="1">
                <a:solidFill>
                  <a:srgbClr val="002D02"/>
                </a:solidFill>
                <a:ea typeface="210 네모진 030 Bold"/>
              </a:rPr>
              <a:t>교육센터</a:t>
            </a:r>
            <a:endParaRPr lang="en-US" sz="2500" dirty="0">
              <a:solidFill>
                <a:srgbClr val="002D02"/>
              </a:solidFill>
              <a:ea typeface="210 네모진 030 Bold"/>
            </a:endParaRPr>
          </a:p>
        </p:txBody>
      </p:sp>
      <p:pic>
        <p:nvPicPr>
          <p:cNvPr id="5" name="Picture 5"/>
          <p:cNvPicPr>
            <a:picLocks noChangeAspect="1"/>
          </p:cNvPicPr>
          <p:nvPr/>
        </p:nvPicPr>
        <p:blipFill>
          <a:blip r:embed="rId4"/>
          <a:srcRect t="179" b="179"/>
          <a:stretch>
            <a:fillRect/>
          </a:stretch>
        </p:blipFill>
        <p:spPr>
          <a:xfrm>
            <a:off x="2228399" y="4751892"/>
            <a:ext cx="5606269" cy="1991655"/>
          </a:xfrm>
          <a:prstGeom prst="rect">
            <a:avLst/>
          </a:prstGeom>
        </p:spPr>
      </p:pic>
      <p:pic>
        <p:nvPicPr>
          <p:cNvPr id="6" name="Picture 6"/>
          <p:cNvPicPr>
            <a:picLocks noChangeAspect="1"/>
          </p:cNvPicPr>
          <p:nvPr/>
        </p:nvPicPr>
        <p:blipFill>
          <a:blip r:embed="rId5"/>
          <a:srcRect t="7" b="7"/>
          <a:stretch>
            <a:fillRect/>
          </a:stretch>
        </p:blipFill>
        <p:spPr>
          <a:xfrm>
            <a:off x="7377852" y="5308839"/>
            <a:ext cx="8892677" cy="2227579"/>
          </a:xfrm>
          <a:prstGeom prst="rect">
            <a:avLst/>
          </a:prstGeom>
        </p:spPr>
      </p:pic>
      <p:sp>
        <p:nvSpPr>
          <p:cNvPr id="7" name="TextBox 7"/>
          <p:cNvSpPr txBox="1"/>
          <p:nvPr/>
        </p:nvSpPr>
        <p:spPr>
          <a:xfrm>
            <a:off x="5852580" y="6020222"/>
            <a:ext cx="12256101" cy="952419"/>
          </a:xfrm>
          <a:prstGeom prst="rect">
            <a:avLst/>
          </a:prstGeom>
        </p:spPr>
        <p:txBody>
          <a:bodyPr lIns="0" tIns="0" rIns="0" bIns="0" rtlCol="0" anchor="t">
            <a:spAutoFit/>
          </a:bodyPr>
          <a:lstStyle/>
          <a:p>
            <a:pPr algn="ctr">
              <a:lnSpc>
                <a:spcPts val="7440"/>
              </a:lnSpc>
            </a:pPr>
            <a:r>
              <a:rPr lang="en-US" sz="6200">
                <a:solidFill>
                  <a:srgbClr val="002D02"/>
                </a:solidFill>
                <a:latin typeface="210 합창단 L Bold"/>
              </a:rPr>
              <a:t>BIGDATA PROJECT</a:t>
            </a:r>
          </a:p>
        </p:txBody>
      </p:sp>
      <p:pic>
        <p:nvPicPr>
          <p:cNvPr id="8" name="Picture 8"/>
          <p:cNvPicPr>
            <a:picLocks noChangeAspect="1"/>
          </p:cNvPicPr>
          <p:nvPr/>
        </p:nvPicPr>
        <p:blipFill>
          <a:blip r:embed="rId6"/>
          <a:srcRect t="136" b="136"/>
          <a:stretch>
            <a:fillRect/>
          </a:stretch>
        </p:blipFill>
        <p:spPr>
          <a:xfrm>
            <a:off x="6395707" y="3158148"/>
            <a:ext cx="3017065" cy="1300350"/>
          </a:xfrm>
          <a:prstGeom prst="rect">
            <a:avLst/>
          </a:prstGeom>
        </p:spPr>
      </p:pic>
      <p:sp>
        <p:nvSpPr>
          <p:cNvPr id="9" name="TextBox 9"/>
          <p:cNvSpPr txBox="1"/>
          <p:nvPr/>
        </p:nvSpPr>
        <p:spPr>
          <a:xfrm>
            <a:off x="6052130" y="3370544"/>
            <a:ext cx="3704220" cy="885771"/>
          </a:xfrm>
          <a:prstGeom prst="rect">
            <a:avLst/>
          </a:prstGeom>
        </p:spPr>
        <p:txBody>
          <a:bodyPr lIns="0" tIns="0" rIns="0" bIns="0" rtlCol="0" anchor="t">
            <a:spAutoFit/>
          </a:bodyPr>
          <a:lstStyle/>
          <a:p>
            <a:pPr algn="ctr">
              <a:lnSpc>
                <a:spcPts val="6839"/>
              </a:lnSpc>
            </a:pPr>
            <a:r>
              <a:rPr lang="en-US" sz="5700">
                <a:solidFill>
                  <a:srgbClr val="002D02"/>
                </a:solidFill>
                <a:latin typeface="210 합창단 L Bold"/>
              </a:rPr>
              <a:t>2023</a:t>
            </a:r>
          </a:p>
        </p:txBody>
      </p:sp>
      <p:sp>
        <p:nvSpPr>
          <p:cNvPr id="10" name="TextBox 10"/>
          <p:cNvSpPr txBox="1"/>
          <p:nvPr/>
        </p:nvSpPr>
        <p:spPr>
          <a:xfrm>
            <a:off x="1494766" y="5215319"/>
            <a:ext cx="7073536" cy="1285875"/>
          </a:xfrm>
          <a:prstGeom prst="rect">
            <a:avLst/>
          </a:prstGeom>
        </p:spPr>
        <p:txBody>
          <a:bodyPr lIns="0" tIns="0" rIns="0" bIns="0" rtlCol="0" anchor="t">
            <a:spAutoFit/>
          </a:bodyPr>
          <a:lstStyle/>
          <a:p>
            <a:pPr algn="ctr">
              <a:lnSpc>
                <a:spcPts val="10199"/>
              </a:lnSpc>
            </a:pPr>
            <a:r>
              <a:rPr lang="en-US" sz="8499" spc="849">
                <a:solidFill>
                  <a:srgbClr val="002D02"/>
                </a:solidFill>
                <a:ea typeface="210 네모진 030 Bold"/>
              </a:rPr>
              <a:t>지조결</a:t>
            </a:r>
          </a:p>
        </p:txBody>
      </p:sp>
      <p:pic>
        <p:nvPicPr>
          <p:cNvPr id="11" name="Picture 11"/>
          <p:cNvPicPr>
            <a:picLocks noChangeAspect="1"/>
          </p:cNvPicPr>
          <p:nvPr/>
        </p:nvPicPr>
        <p:blipFill>
          <a:blip r:embed="rId7"/>
          <a:srcRect t="35" b="35"/>
          <a:stretch>
            <a:fillRect/>
          </a:stretch>
        </p:blipFill>
        <p:spPr>
          <a:xfrm>
            <a:off x="2451233" y="1640493"/>
            <a:ext cx="3831521" cy="3315728"/>
          </a:xfrm>
          <a:prstGeom prst="rect">
            <a:avLst/>
          </a:prstGeom>
        </p:spPr>
      </p:pic>
      <p:pic>
        <p:nvPicPr>
          <p:cNvPr id="12" name="Picture 12"/>
          <p:cNvPicPr>
            <a:picLocks noChangeAspect="1"/>
          </p:cNvPicPr>
          <p:nvPr/>
        </p:nvPicPr>
        <p:blipFill>
          <a:blip r:embed="rId8"/>
          <a:srcRect t="13" b="13"/>
          <a:stretch>
            <a:fillRect/>
          </a:stretch>
        </p:blipFill>
        <p:spPr>
          <a:xfrm>
            <a:off x="11833714" y="2022613"/>
            <a:ext cx="4095784" cy="3458136"/>
          </a:xfrm>
          <a:prstGeom prst="rect">
            <a:avLst/>
          </a:prstGeom>
        </p:spPr>
      </p:pic>
      <p:pic>
        <p:nvPicPr>
          <p:cNvPr id="13" name="Picture 13"/>
          <p:cNvPicPr>
            <a:picLocks noChangeAspect="1"/>
          </p:cNvPicPr>
          <p:nvPr/>
        </p:nvPicPr>
        <p:blipFill>
          <a:blip r:embed="rId9"/>
          <a:srcRect t="60" b="60"/>
          <a:stretch>
            <a:fillRect/>
          </a:stretch>
        </p:blipFill>
        <p:spPr>
          <a:xfrm>
            <a:off x="5055024" y="6399359"/>
            <a:ext cx="1009538" cy="1103434"/>
          </a:xfrm>
          <a:prstGeom prst="rect">
            <a:avLst/>
          </a:prstGeom>
        </p:spPr>
      </p:pic>
      <p:pic>
        <p:nvPicPr>
          <p:cNvPr id="14" name="Picture 14"/>
          <p:cNvPicPr>
            <a:picLocks noChangeAspect="1"/>
          </p:cNvPicPr>
          <p:nvPr/>
        </p:nvPicPr>
        <p:blipFill>
          <a:blip r:embed="rId10"/>
          <a:srcRect l="106" r="106"/>
          <a:stretch>
            <a:fillRect/>
          </a:stretch>
        </p:blipFill>
        <p:spPr>
          <a:xfrm>
            <a:off x="6649945" y="6361328"/>
            <a:ext cx="1130431" cy="971013"/>
          </a:xfrm>
          <a:prstGeom prst="rect">
            <a:avLst/>
          </a:prstGeom>
        </p:spPr>
      </p:pic>
      <p:pic>
        <p:nvPicPr>
          <p:cNvPr id="15" name="Picture 15"/>
          <p:cNvPicPr>
            <a:picLocks noChangeAspect="1"/>
          </p:cNvPicPr>
          <p:nvPr/>
        </p:nvPicPr>
        <p:blipFill>
          <a:blip r:embed="rId11"/>
          <a:srcRect t="422" b="422"/>
          <a:stretch>
            <a:fillRect/>
          </a:stretch>
        </p:blipFill>
        <p:spPr>
          <a:xfrm>
            <a:off x="510028" y="9161905"/>
            <a:ext cx="17265659" cy="727097"/>
          </a:xfrm>
          <a:prstGeom prst="rect">
            <a:avLst/>
          </a:prstGeom>
        </p:spPr>
      </p:pic>
      <p:sp>
        <p:nvSpPr>
          <p:cNvPr id="16" name="TextBox 16"/>
          <p:cNvSpPr txBox="1"/>
          <p:nvPr/>
        </p:nvSpPr>
        <p:spPr>
          <a:xfrm>
            <a:off x="11824190" y="847739"/>
            <a:ext cx="5722338" cy="361923"/>
          </a:xfrm>
          <a:prstGeom prst="rect">
            <a:avLst/>
          </a:prstGeom>
        </p:spPr>
        <p:txBody>
          <a:bodyPr lIns="0" tIns="0" rIns="0" bIns="0" rtlCol="0" anchor="t">
            <a:spAutoFit/>
          </a:bodyPr>
          <a:lstStyle/>
          <a:p>
            <a:pPr algn="ctr">
              <a:lnSpc>
                <a:spcPts val="2879"/>
              </a:lnSpc>
            </a:pPr>
            <a:r>
              <a:rPr lang="en-US" sz="2400">
                <a:solidFill>
                  <a:srgbClr val="494949"/>
                </a:solidFill>
                <a:ea typeface="210 합창단 L"/>
              </a:rPr>
              <a:t>엄찬울 | 김준영 | 최진영 | 조은영 | 차유빈</a:t>
            </a:r>
          </a:p>
        </p:txBody>
      </p:sp>
      <p:sp>
        <p:nvSpPr>
          <p:cNvPr id="17" name="TextBox 17"/>
          <p:cNvSpPr txBox="1"/>
          <p:nvPr/>
        </p:nvSpPr>
        <p:spPr>
          <a:xfrm>
            <a:off x="830655" y="8255049"/>
            <a:ext cx="10043849" cy="683786"/>
          </a:xfrm>
          <a:prstGeom prst="rect">
            <a:avLst/>
          </a:prstGeom>
        </p:spPr>
        <p:txBody>
          <a:bodyPr lIns="0" tIns="0" rIns="0" bIns="0" rtlCol="0" anchor="t">
            <a:spAutoFit/>
          </a:bodyPr>
          <a:lstStyle/>
          <a:p>
            <a:pPr>
              <a:lnSpc>
                <a:spcPts val="2700"/>
              </a:lnSpc>
            </a:pPr>
            <a:r>
              <a:rPr lang="en-US" sz="1800">
                <a:solidFill>
                  <a:srgbClr val="545454"/>
                </a:solidFill>
                <a:latin typeface="210 합창단 L"/>
              </a:rPr>
              <a:t>K디지털_실무프로젝트기반빅데이터분석</a:t>
            </a:r>
          </a:p>
          <a:p>
            <a:pPr>
              <a:lnSpc>
                <a:spcPts val="2700"/>
              </a:lnSpc>
            </a:pPr>
            <a:r>
              <a:rPr lang="en-US" sz="1800">
                <a:solidFill>
                  <a:srgbClr val="545454"/>
                </a:solidFill>
                <a:ea typeface="210 합창단 L"/>
              </a:rPr>
              <a:t>시각화UI콘텐츠개발(8회차)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2594878" y="2395792"/>
            <a:ext cx="1907553" cy="611118"/>
          </a:xfrm>
          <a:prstGeom prst="rect">
            <a:avLst/>
          </a:prstGeom>
        </p:spPr>
      </p:pic>
      <p:sp>
        <p:nvSpPr>
          <p:cNvPr id="4" name="TextBox 4"/>
          <p:cNvSpPr txBox="1"/>
          <p:nvPr/>
        </p:nvSpPr>
        <p:spPr>
          <a:xfrm>
            <a:off x="1599373" y="2099439"/>
            <a:ext cx="2643059" cy="2758244"/>
          </a:xfrm>
          <a:prstGeom prst="rect">
            <a:avLst/>
          </a:prstGeom>
        </p:spPr>
        <p:txBody>
          <a:bodyPr lIns="0" tIns="0" rIns="0" bIns="0" rtlCol="0" anchor="t">
            <a:spAutoFit/>
          </a:bodyPr>
          <a:lstStyle/>
          <a:p>
            <a:pPr algn="l">
              <a:lnSpc>
                <a:spcPts val="12600"/>
              </a:lnSpc>
            </a:pPr>
            <a:r>
              <a:rPr lang="en-US" sz="10500">
                <a:solidFill>
                  <a:srgbClr val="002D02"/>
                </a:solidFill>
                <a:latin typeface="Arimo Bold"/>
              </a:rPr>
              <a:t>3.</a:t>
            </a:r>
          </a:p>
        </p:txBody>
      </p:sp>
      <p:sp>
        <p:nvSpPr>
          <p:cNvPr id="5" name="TextBox 5"/>
          <p:cNvSpPr txBox="1"/>
          <p:nvPr/>
        </p:nvSpPr>
        <p:spPr>
          <a:xfrm>
            <a:off x="1599373" y="3800644"/>
            <a:ext cx="12110653" cy="1600200"/>
          </a:xfrm>
          <a:prstGeom prst="rect">
            <a:avLst/>
          </a:prstGeom>
        </p:spPr>
        <p:txBody>
          <a:bodyPr lIns="0" tIns="0" rIns="0" bIns="0" rtlCol="0" anchor="t">
            <a:spAutoFit/>
          </a:bodyPr>
          <a:lstStyle/>
          <a:p>
            <a:pPr marL="0" lvl="0" indent="0" algn="l">
              <a:lnSpc>
                <a:spcPts val="12600"/>
              </a:lnSpc>
              <a:spcBef>
                <a:spcPct val="0"/>
              </a:spcBef>
            </a:pPr>
            <a:r>
              <a:rPr lang="en-US" sz="10500" b="1" u="none" spc="-418" dirty="0" err="1" smtClean="0">
                <a:solidFill>
                  <a:srgbClr val="002D02"/>
                </a:solidFill>
                <a:ea typeface="Open Sans Bold"/>
              </a:rPr>
              <a:t>데이터</a:t>
            </a:r>
            <a:r>
              <a:rPr lang="en-US" sz="10500" b="1" u="none" spc="-418" dirty="0" smtClean="0">
                <a:solidFill>
                  <a:srgbClr val="002D02"/>
                </a:solidFill>
                <a:ea typeface="Open Sans Bold"/>
              </a:rPr>
              <a:t> </a:t>
            </a:r>
            <a:r>
              <a:rPr lang="en-US" sz="10500" b="1" u="none" spc="-418" dirty="0" err="1">
                <a:solidFill>
                  <a:srgbClr val="002D02"/>
                </a:solidFill>
                <a:ea typeface="Open Sans Bold"/>
              </a:rPr>
              <a:t>분석</a:t>
            </a:r>
            <a:r>
              <a:rPr lang="en-US" sz="10500" b="1" u="none" spc="-418" dirty="0">
                <a:solidFill>
                  <a:srgbClr val="002D02"/>
                </a:solidFill>
                <a:ea typeface="Open Sans Bold"/>
              </a:rPr>
              <a:t> </a:t>
            </a:r>
            <a:r>
              <a:rPr lang="en-US" sz="10500" b="1" u="none" spc="-418" dirty="0" err="1">
                <a:solidFill>
                  <a:srgbClr val="002D02"/>
                </a:solidFill>
                <a:ea typeface="Open Sans Bold"/>
              </a:rPr>
              <a:t>과정</a:t>
            </a:r>
            <a:endParaRPr lang="en-US" sz="10500" b="1" u="none" spc="-418" dirty="0">
              <a:solidFill>
                <a:srgbClr val="002D02"/>
              </a:solidFill>
              <a:ea typeface="Open Sans Bold"/>
            </a:endParaRPr>
          </a:p>
        </p:txBody>
      </p:sp>
      <p:pic>
        <p:nvPicPr>
          <p:cNvPr id="6" name="Picture 6"/>
          <p:cNvPicPr>
            <a:picLocks noChangeAspect="1"/>
          </p:cNvPicPr>
          <p:nvPr/>
        </p:nvPicPr>
        <p:blipFill>
          <a:blip r:embed="rId4"/>
          <a:srcRect t="282" b="282"/>
          <a:stretch>
            <a:fillRect/>
          </a:stretch>
        </p:blipFill>
        <p:spPr>
          <a:xfrm>
            <a:off x="1507937" y="7437769"/>
            <a:ext cx="15269841" cy="1116997"/>
          </a:xfrm>
          <a:prstGeom prst="rect">
            <a:avLst/>
          </a:prstGeom>
        </p:spPr>
      </p:pic>
      <p:sp>
        <p:nvSpPr>
          <p:cNvPr id="7" name="TextBox 7"/>
          <p:cNvSpPr txBox="1"/>
          <p:nvPr/>
        </p:nvSpPr>
        <p:spPr>
          <a:xfrm>
            <a:off x="3010997" y="7851159"/>
            <a:ext cx="4611565"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데이터</a:t>
            </a:r>
            <a:r>
              <a:rPr lang="en-US" sz="2200" b="1" spc="-87" dirty="0">
                <a:solidFill>
                  <a:srgbClr val="002D02"/>
                </a:solidFill>
                <a:ea typeface="Open Sans Bold"/>
              </a:rPr>
              <a:t> </a:t>
            </a:r>
            <a:r>
              <a:rPr lang="en-US" sz="2200" b="1" spc="-87" dirty="0" err="1">
                <a:solidFill>
                  <a:srgbClr val="002D02"/>
                </a:solidFill>
                <a:ea typeface="Open Sans Bold"/>
              </a:rPr>
              <a:t>수집과정</a:t>
            </a:r>
            <a:endParaRPr lang="en-US" sz="2200" b="1" spc="-87" dirty="0">
              <a:solidFill>
                <a:srgbClr val="002D02"/>
              </a:solidFill>
              <a:ea typeface="Open Sans Bold"/>
            </a:endParaRPr>
          </a:p>
        </p:txBody>
      </p:sp>
      <p:pic>
        <p:nvPicPr>
          <p:cNvPr id="8" name="Picture 8"/>
          <p:cNvPicPr>
            <a:picLocks noChangeAspect="1"/>
          </p:cNvPicPr>
          <p:nvPr/>
        </p:nvPicPr>
        <p:blipFill>
          <a:blip r:embed="rId5"/>
          <a:srcRect t="484" b="484"/>
          <a:stretch>
            <a:fillRect/>
          </a:stretch>
        </p:blipFill>
        <p:spPr>
          <a:xfrm>
            <a:off x="2150716" y="7809190"/>
            <a:ext cx="623397" cy="374156"/>
          </a:xfrm>
          <a:prstGeom prst="rect">
            <a:avLst/>
          </a:prstGeom>
        </p:spPr>
      </p:pic>
      <p:sp>
        <p:nvSpPr>
          <p:cNvPr id="9" name="TextBox 9"/>
          <p:cNvSpPr txBox="1"/>
          <p:nvPr/>
        </p:nvSpPr>
        <p:spPr>
          <a:xfrm>
            <a:off x="2205830" y="7846754"/>
            <a:ext cx="513177"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1</a:t>
            </a:r>
          </a:p>
        </p:txBody>
      </p:sp>
      <p:sp>
        <p:nvSpPr>
          <p:cNvPr id="10" name="TextBox 10"/>
          <p:cNvSpPr txBox="1"/>
          <p:nvPr/>
        </p:nvSpPr>
        <p:spPr>
          <a:xfrm>
            <a:off x="7942945" y="7851158"/>
            <a:ext cx="4611565"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데이터</a:t>
            </a:r>
            <a:r>
              <a:rPr lang="en-US" sz="2200" b="1" spc="-87" dirty="0">
                <a:solidFill>
                  <a:srgbClr val="002D02"/>
                </a:solidFill>
                <a:ea typeface="Open Sans Bold"/>
              </a:rPr>
              <a:t> </a:t>
            </a:r>
            <a:r>
              <a:rPr lang="en-US" sz="2200" b="1" spc="-87" dirty="0" err="1">
                <a:solidFill>
                  <a:srgbClr val="002D02"/>
                </a:solidFill>
                <a:ea typeface="Open Sans Bold"/>
              </a:rPr>
              <a:t>확인</a:t>
            </a:r>
            <a:endParaRPr lang="en-US" sz="2200" b="1" spc="-87" dirty="0">
              <a:solidFill>
                <a:srgbClr val="002D02"/>
              </a:solidFill>
              <a:ea typeface="Open Sans Bold"/>
            </a:endParaRPr>
          </a:p>
        </p:txBody>
      </p:sp>
      <p:pic>
        <p:nvPicPr>
          <p:cNvPr id="11" name="Picture 11"/>
          <p:cNvPicPr>
            <a:picLocks noChangeAspect="1"/>
          </p:cNvPicPr>
          <p:nvPr/>
        </p:nvPicPr>
        <p:blipFill>
          <a:blip r:embed="rId5"/>
          <a:srcRect t="484" b="484"/>
          <a:stretch>
            <a:fillRect/>
          </a:stretch>
        </p:blipFill>
        <p:spPr>
          <a:xfrm>
            <a:off x="7074680" y="7809190"/>
            <a:ext cx="623397" cy="374156"/>
          </a:xfrm>
          <a:prstGeom prst="rect">
            <a:avLst/>
          </a:prstGeom>
        </p:spPr>
      </p:pic>
      <p:sp>
        <p:nvSpPr>
          <p:cNvPr id="12" name="TextBox 12"/>
          <p:cNvSpPr txBox="1"/>
          <p:nvPr/>
        </p:nvSpPr>
        <p:spPr>
          <a:xfrm>
            <a:off x="7190726" y="7856279"/>
            <a:ext cx="372262"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2</a:t>
            </a:r>
          </a:p>
        </p:txBody>
      </p:sp>
      <p:sp>
        <p:nvSpPr>
          <p:cNvPr id="13" name="TextBox 13"/>
          <p:cNvSpPr txBox="1"/>
          <p:nvPr/>
        </p:nvSpPr>
        <p:spPr>
          <a:xfrm>
            <a:off x="12891786" y="7863037"/>
            <a:ext cx="4611565" cy="333375"/>
          </a:xfrm>
          <a:prstGeom prst="rect">
            <a:avLst/>
          </a:prstGeom>
        </p:spPr>
        <p:txBody>
          <a:bodyPr lIns="0" tIns="0" rIns="0" bIns="0" rtlCol="0" anchor="t">
            <a:spAutoFit/>
          </a:bodyPr>
          <a:lstStyle/>
          <a:p>
            <a:pPr algn="l">
              <a:lnSpc>
                <a:spcPts val="2640"/>
              </a:lnSpc>
            </a:pPr>
            <a:r>
              <a:rPr lang="en-US" sz="2200" spc="-87" dirty="0" err="1">
                <a:solidFill>
                  <a:srgbClr val="002D02"/>
                </a:solidFill>
                <a:ea typeface="Nanum Gothic ExtraBold"/>
              </a:rPr>
              <a:t>데이터</a:t>
            </a:r>
            <a:r>
              <a:rPr lang="en-US" sz="2200" spc="-87" dirty="0">
                <a:solidFill>
                  <a:srgbClr val="002D02"/>
                </a:solidFill>
                <a:ea typeface="Nanum Gothic ExtraBold"/>
              </a:rPr>
              <a:t> </a:t>
            </a:r>
            <a:r>
              <a:rPr lang="en-US" sz="2200" spc="-87" dirty="0" err="1">
                <a:solidFill>
                  <a:srgbClr val="002D02"/>
                </a:solidFill>
                <a:ea typeface="Nanum Gothic ExtraBold"/>
              </a:rPr>
              <a:t>정제</a:t>
            </a:r>
            <a:endParaRPr lang="en-US" sz="2200" spc="-87" dirty="0">
              <a:solidFill>
                <a:srgbClr val="002D02"/>
              </a:solidFill>
              <a:ea typeface="Nanum Gothic ExtraBold"/>
            </a:endParaRPr>
          </a:p>
        </p:txBody>
      </p:sp>
      <p:pic>
        <p:nvPicPr>
          <p:cNvPr id="14" name="Picture 14"/>
          <p:cNvPicPr>
            <a:picLocks noChangeAspect="1"/>
          </p:cNvPicPr>
          <p:nvPr/>
        </p:nvPicPr>
        <p:blipFill>
          <a:blip r:embed="rId5"/>
          <a:srcRect t="484" b="484"/>
          <a:stretch>
            <a:fillRect/>
          </a:stretch>
        </p:blipFill>
        <p:spPr>
          <a:xfrm>
            <a:off x="12033036" y="7812076"/>
            <a:ext cx="623397" cy="374156"/>
          </a:xfrm>
          <a:prstGeom prst="rect">
            <a:avLst/>
          </a:prstGeom>
        </p:spPr>
      </p:pic>
      <p:sp>
        <p:nvSpPr>
          <p:cNvPr id="15" name="TextBox 15"/>
          <p:cNvSpPr txBox="1"/>
          <p:nvPr/>
        </p:nvSpPr>
        <p:spPr>
          <a:xfrm>
            <a:off x="12236167" y="7865447"/>
            <a:ext cx="217120"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3</a:t>
            </a:r>
          </a:p>
        </p:txBody>
      </p:sp>
      <p:pic>
        <p:nvPicPr>
          <p:cNvPr id="16" name="Picture 16"/>
          <p:cNvPicPr>
            <a:picLocks noChangeAspect="1"/>
          </p:cNvPicPr>
          <p:nvPr/>
        </p:nvPicPr>
        <p:blipFill>
          <a:blip r:embed="rId6"/>
          <a:srcRect l="565" r="565"/>
          <a:stretch>
            <a:fillRect/>
          </a:stretch>
        </p:blipFill>
        <p:spPr>
          <a:xfrm rot="-5400000">
            <a:off x="6223162" y="7944155"/>
            <a:ext cx="402811" cy="104224"/>
          </a:xfrm>
          <a:prstGeom prst="rect">
            <a:avLst/>
          </a:prstGeom>
        </p:spPr>
      </p:pic>
      <p:pic>
        <p:nvPicPr>
          <p:cNvPr id="17" name="Picture 17"/>
          <p:cNvPicPr>
            <a:picLocks noChangeAspect="1"/>
          </p:cNvPicPr>
          <p:nvPr/>
        </p:nvPicPr>
        <p:blipFill>
          <a:blip r:embed="rId6"/>
          <a:srcRect l="565" r="565"/>
          <a:stretch>
            <a:fillRect/>
          </a:stretch>
        </p:blipFill>
        <p:spPr>
          <a:xfrm rot="-5400000">
            <a:off x="11185868" y="7944155"/>
            <a:ext cx="402811" cy="104224"/>
          </a:xfrm>
          <a:prstGeom prst="rect">
            <a:avLst/>
          </a:prstGeom>
        </p:spPr>
      </p:pic>
      <p:sp>
        <p:nvSpPr>
          <p:cNvPr id="18" name="TextBox 18"/>
          <p:cNvSpPr txBox="1"/>
          <p:nvPr/>
        </p:nvSpPr>
        <p:spPr>
          <a:xfrm>
            <a:off x="2457491" y="2604369"/>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세번째</a:t>
            </a:r>
            <a:r>
              <a:rPr lang="en-US" sz="1800" b="1" spc="-71" dirty="0">
                <a:solidFill>
                  <a:srgbClr val="002D02"/>
                </a:solidFill>
                <a:ea typeface="Open Sans"/>
              </a:rPr>
              <a:t> </a:t>
            </a:r>
            <a:r>
              <a:rPr lang="en-US" sz="1800" b="1" spc="-71" dirty="0" err="1">
                <a:solidFill>
                  <a:srgbClr val="002D02"/>
                </a:solidFill>
                <a:ea typeface="Open Sans"/>
              </a:rPr>
              <a:t>목차</a:t>
            </a:r>
            <a:endParaRPr lang="en-US" sz="1800" b="1" spc="-71" dirty="0">
              <a:solidFill>
                <a:srgbClr val="002D02"/>
              </a:solidFill>
              <a:ea typeface="Open Sans"/>
            </a:endParaRPr>
          </a:p>
        </p:txBody>
      </p:sp>
      <p:pic>
        <p:nvPicPr>
          <p:cNvPr id="19" name="Picture 19"/>
          <p:cNvPicPr>
            <a:picLocks noChangeAspect="1"/>
          </p:cNvPicPr>
          <p:nvPr/>
        </p:nvPicPr>
        <p:blipFill>
          <a:blip r:embed="rId7"/>
          <a:srcRect/>
          <a:stretch>
            <a:fillRect/>
          </a:stretch>
        </p:blipFill>
        <p:spPr>
          <a:xfrm>
            <a:off x="10567608" y="1596181"/>
            <a:ext cx="6171429" cy="61714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471928" y="416665"/>
            <a:ext cx="17265659" cy="9452384"/>
          </a:xfrm>
          <a:prstGeom prst="rect">
            <a:avLst/>
          </a:prstGeom>
        </p:spPr>
      </p:pic>
      <p:pic>
        <p:nvPicPr>
          <p:cNvPr id="3" name="Picture 3"/>
          <p:cNvPicPr>
            <a:picLocks noChangeAspect="1"/>
          </p:cNvPicPr>
          <p:nvPr/>
        </p:nvPicPr>
        <p:blipFill>
          <a:blip r:embed="rId3"/>
          <a:srcRect t="22" b="87489"/>
          <a:stretch>
            <a:fillRect/>
          </a:stretch>
        </p:blipFill>
        <p:spPr>
          <a:xfrm>
            <a:off x="471928" y="416665"/>
            <a:ext cx="17265659" cy="1180946"/>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504356" y="2676954"/>
            <a:ext cx="634000" cy="380519"/>
          </a:xfrm>
          <a:prstGeom prst="rect">
            <a:avLst/>
          </a:prstGeom>
        </p:spPr>
      </p:pic>
      <p:pic>
        <p:nvPicPr>
          <p:cNvPr id="6" name="Picture 6"/>
          <p:cNvPicPr>
            <a:picLocks noChangeAspect="1"/>
          </p:cNvPicPr>
          <p:nvPr/>
        </p:nvPicPr>
        <p:blipFill>
          <a:blip r:embed="rId5"/>
          <a:srcRect l="264" r="264"/>
          <a:stretch>
            <a:fillRect/>
          </a:stretch>
        </p:blipFill>
        <p:spPr>
          <a:xfrm>
            <a:off x="8844395" y="2624353"/>
            <a:ext cx="634000" cy="380519"/>
          </a:xfrm>
          <a:prstGeom prst="rect">
            <a:avLst/>
          </a:prstGeom>
        </p:spPr>
      </p:pic>
      <p:pic>
        <p:nvPicPr>
          <p:cNvPr id="7" name="Picture 7"/>
          <p:cNvPicPr>
            <a:picLocks noChangeAspect="1"/>
          </p:cNvPicPr>
          <p:nvPr/>
        </p:nvPicPr>
        <p:blipFill>
          <a:blip r:embed="rId6"/>
          <a:srcRect/>
          <a:stretch>
            <a:fillRect/>
          </a:stretch>
        </p:blipFill>
        <p:spPr>
          <a:xfrm>
            <a:off x="9266717" y="3308561"/>
            <a:ext cx="6840419" cy="5949739"/>
          </a:xfrm>
          <a:prstGeom prst="rect">
            <a:avLst/>
          </a:prstGeom>
        </p:spPr>
      </p:pic>
      <p:pic>
        <p:nvPicPr>
          <p:cNvPr id="8" name="Picture 8"/>
          <p:cNvPicPr>
            <a:picLocks noChangeAspect="1"/>
          </p:cNvPicPr>
          <p:nvPr/>
        </p:nvPicPr>
        <p:blipFill>
          <a:blip r:embed="rId7"/>
          <a:srcRect/>
          <a:stretch>
            <a:fillRect/>
          </a:stretch>
        </p:blipFill>
        <p:spPr>
          <a:xfrm>
            <a:off x="1035846" y="3491524"/>
            <a:ext cx="7291157" cy="5973644"/>
          </a:xfrm>
          <a:prstGeom prst="rect">
            <a:avLst/>
          </a:prstGeom>
        </p:spPr>
      </p:pic>
      <p:pic>
        <p:nvPicPr>
          <p:cNvPr id="9" name="Picture 9"/>
          <p:cNvPicPr>
            <a:picLocks noChangeAspect="1"/>
          </p:cNvPicPr>
          <p:nvPr/>
        </p:nvPicPr>
        <p:blipFill>
          <a:blip r:embed="rId8"/>
          <a:srcRect/>
          <a:stretch>
            <a:fillRect/>
          </a:stretch>
        </p:blipFill>
        <p:spPr>
          <a:xfrm>
            <a:off x="8466060" y="5928041"/>
            <a:ext cx="8473838" cy="3537127"/>
          </a:xfrm>
          <a:prstGeom prst="rect">
            <a:avLst/>
          </a:prstGeom>
        </p:spPr>
      </p:pic>
      <p:sp>
        <p:nvSpPr>
          <p:cNvPr id="10" name="TextBox 10"/>
          <p:cNvSpPr txBox="1"/>
          <p:nvPr/>
        </p:nvSpPr>
        <p:spPr>
          <a:xfrm>
            <a:off x="2735726" y="1287176"/>
            <a:ext cx="6530991"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수집과정</a:t>
            </a:r>
          </a:p>
        </p:txBody>
      </p:sp>
      <p:sp>
        <p:nvSpPr>
          <p:cNvPr id="11" name="TextBox 11"/>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Bold"/>
              </a:rPr>
              <a:t>01</a:t>
            </a:r>
          </a:p>
        </p:txBody>
      </p:sp>
      <p:sp>
        <p:nvSpPr>
          <p:cNvPr id="12" name="TextBox 12"/>
          <p:cNvSpPr txBox="1"/>
          <p:nvPr/>
        </p:nvSpPr>
        <p:spPr>
          <a:xfrm>
            <a:off x="1606160" y="2784127"/>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#1</a:t>
            </a:r>
          </a:p>
        </p:txBody>
      </p:sp>
      <p:sp>
        <p:nvSpPr>
          <p:cNvPr id="13" name="TextBox 13"/>
          <p:cNvSpPr txBox="1"/>
          <p:nvPr/>
        </p:nvSpPr>
        <p:spPr>
          <a:xfrm>
            <a:off x="2319046" y="2676954"/>
            <a:ext cx="4249571" cy="485721"/>
          </a:xfrm>
          <a:prstGeom prst="rect">
            <a:avLst/>
          </a:prstGeom>
        </p:spPr>
        <p:txBody>
          <a:bodyPr lIns="0" tIns="0" rIns="0" bIns="0" rtlCol="0" anchor="t">
            <a:spAutoFit/>
          </a:bodyPr>
          <a:lstStyle/>
          <a:p>
            <a:pPr algn="l">
              <a:lnSpc>
                <a:spcPts val="3840"/>
              </a:lnSpc>
            </a:pPr>
            <a:r>
              <a:rPr lang="en-US" sz="3200" spc="-127">
                <a:solidFill>
                  <a:srgbClr val="000000"/>
                </a:solidFill>
                <a:latin typeface="210 네모진 030"/>
              </a:rPr>
              <a:t>HRD 출결 데이터 수집</a:t>
            </a:r>
          </a:p>
        </p:txBody>
      </p:sp>
      <p:sp>
        <p:nvSpPr>
          <p:cNvPr id="14" name="TextBox 14"/>
          <p:cNvSpPr txBox="1"/>
          <p:nvPr/>
        </p:nvSpPr>
        <p:spPr>
          <a:xfrm>
            <a:off x="9028743" y="2731526"/>
            <a:ext cx="265320"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#2</a:t>
            </a:r>
          </a:p>
        </p:txBody>
      </p:sp>
      <p:sp>
        <p:nvSpPr>
          <p:cNvPr id="15" name="TextBox 15"/>
          <p:cNvSpPr txBox="1"/>
          <p:nvPr/>
        </p:nvSpPr>
        <p:spPr>
          <a:xfrm>
            <a:off x="9682557" y="2624353"/>
            <a:ext cx="4249571" cy="485721"/>
          </a:xfrm>
          <a:prstGeom prst="rect">
            <a:avLst/>
          </a:prstGeom>
        </p:spPr>
        <p:txBody>
          <a:bodyPr lIns="0" tIns="0" rIns="0" bIns="0" rtlCol="0" anchor="t">
            <a:spAutoFit/>
          </a:bodyPr>
          <a:lstStyle/>
          <a:p>
            <a:pPr algn="l">
              <a:lnSpc>
                <a:spcPts val="3840"/>
              </a:lnSpc>
            </a:pPr>
            <a:r>
              <a:rPr lang="en-US" sz="3200" spc="-127">
                <a:solidFill>
                  <a:srgbClr val="000000"/>
                </a:solidFill>
                <a:ea typeface="210 네모진 030"/>
              </a:rPr>
              <a:t>교통 이용 내역 수집</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773357" y="398862"/>
            <a:ext cx="17265659" cy="9452384"/>
          </a:xfrm>
          <a:prstGeom prst="rect">
            <a:avLst/>
          </a:prstGeom>
        </p:spPr>
      </p:pic>
      <p:pic>
        <p:nvPicPr>
          <p:cNvPr id="3" name="Picture 3"/>
          <p:cNvPicPr>
            <a:picLocks noChangeAspect="1"/>
          </p:cNvPicPr>
          <p:nvPr/>
        </p:nvPicPr>
        <p:blipFill>
          <a:blip r:embed="rId3"/>
          <a:srcRect t="22" b="87489"/>
          <a:stretch>
            <a:fillRect/>
          </a:stretch>
        </p:blipFill>
        <p:spPr>
          <a:xfrm>
            <a:off x="773357" y="384726"/>
            <a:ext cx="17265659" cy="1180946"/>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grpSp>
        <p:nvGrpSpPr>
          <p:cNvPr id="5" name="Group 5"/>
          <p:cNvGrpSpPr/>
          <p:nvPr/>
        </p:nvGrpSpPr>
        <p:grpSpPr>
          <a:xfrm>
            <a:off x="1312007" y="8513010"/>
            <a:ext cx="15909421" cy="939241"/>
            <a:chOff x="0" y="0"/>
            <a:chExt cx="4190136" cy="247372"/>
          </a:xfrm>
        </p:grpSpPr>
        <p:sp>
          <p:nvSpPr>
            <p:cNvPr id="6" name="Freeform 6"/>
            <p:cNvSpPr/>
            <p:nvPr/>
          </p:nvSpPr>
          <p:spPr>
            <a:xfrm>
              <a:off x="0" y="0"/>
              <a:ext cx="4190136" cy="247372"/>
            </a:xfrm>
            <a:custGeom>
              <a:avLst/>
              <a:gdLst/>
              <a:ahLst/>
              <a:cxnLst/>
              <a:rect l="l" t="t" r="r" b="b"/>
              <a:pathLst>
                <a:path w="4190136" h="247372">
                  <a:moveTo>
                    <a:pt x="24818" y="0"/>
                  </a:moveTo>
                  <a:lnTo>
                    <a:pt x="4165318" y="0"/>
                  </a:lnTo>
                  <a:cubicBezTo>
                    <a:pt x="4171900" y="0"/>
                    <a:pt x="4178212" y="2615"/>
                    <a:pt x="4182867" y="7269"/>
                  </a:cubicBezTo>
                  <a:cubicBezTo>
                    <a:pt x="4187521" y="11923"/>
                    <a:pt x="4190136" y="18236"/>
                    <a:pt x="4190136" y="24818"/>
                  </a:cubicBezTo>
                  <a:lnTo>
                    <a:pt x="4190136" y="222554"/>
                  </a:lnTo>
                  <a:cubicBezTo>
                    <a:pt x="4190136" y="236261"/>
                    <a:pt x="4179024" y="247372"/>
                    <a:pt x="4165318" y="247372"/>
                  </a:cubicBezTo>
                  <a:lnTo>
                    <a:pt x="24818" y="247372"/>
                  </a:lnTo>
                  <a:cubicBezTo>
                    <a:pt x="18236" y="247372"/>
                    <a:pt x="11923" y="244757"/>
                    <a:pt x="7269" y="240103"/>
                  </a:cubicBezTo>
                  <a:cubicBezTo>
                    <a:pt x="2615" y="235449"/>
                    <a:pt x="0" y="229136"/>
                    <a:pt x="0" y="222554"/>
                  </a:cubicBezTo>
                  <a:lnTo>
                    <a:pt x="0" y="24818"/>
                  </a:lnTo>
                  <a:cubicBezTo>
                    <a:pt x="0" y="18236"/>
                    <a:pt x="2615" y="11923"/>
                    <a:pt x="7269" y="7269"/>
                  </a:cubicBezTo>
                  <a:cubicBezTo>
                    <a:pt x="11923" y="2615"/>
                    <a:pt x="18236" y="0"/>
                    <a:pt x="24818" y="0"/>
                  </a:cubicBezTo>
                  <a:close/>
                </a:path>
              </a:pathLst>
            </a:custGeom>
            <a:solidFill>
              <a:srgbClr val="EAFDFD"/>
            </a:solidFill>
            <a:ln w="47625">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8" name="Picture 8"/>
          <p:cNvPicPr>
            <a:picLocks noChangeAspect="1"/>
          </p:cNvPicPr>
          <p:nvPr/>
        </p:nvPicPr>
        <p:blipFill>
          <a:blip r:embed="rId5"/>
          <a:srcRect b="25602"/>
          <a:stretch>
            <a:fillRect/>
          </a:stretch>
        </p:blipFill>
        <p:spPr>
          <a:xfrm>
            <a:off x="1821356" y="3002660"/>
            <a:ext cx="3124002" cy="568856"/>
          </a:xfrm>
          <a:prstGeom prst="rect">
            <a:avLst/>
          </a:prstGeom>
        </p:spPr>
      </p:pic>
      <p:pic>
        <p:nvPicPr>
          <p:cNvPr id="9" name="Picture 9"/>
          <p:cNvPicPr>
            <a:picLocks noChangeAspect="1"/>
          </p:cNvPicPr>
          <p:nvPr/>
        </p:nvPicPr>
        <p:blipFill>
          <a:blip r:embed="rId6"/>
          <a:srcRect/>
          <a:stretch>
            <a:fillRect/>
          </a:stretch>
        </p:blipFill>
        <p:spPr>
          <a:xfrm>
            <a:off x="14309841" y="3028503"/>
            <a:ext cx="3161146" cy="5111204"/>
          </a:xfrm>
          <a:prstGeom prst="rect">
            <a:avLst/>
          </a:prstGeom>
        </p:spPr>
      </p:pic>
      <p:pic>
        <p:nvPicPr>
          <p:cNvPr id="10" name="Picture 10"/>
          <p:cNvPicPr>
            <a:picLocks noChangeAspect="1"/>
          </p:cNvPicPr>
          <p:nvPr/>
        </p:nvPicPr>
        <p:blipFill>
          <a:blip r:embed="rId7"/>
          <a:srcRect l="3684" r="3684"/>
          <a:stretch>
            <a:fillRect/>
          </a:stretch>
        </p:blipFill>
        <p:spPr>
          <a:xfrm>
            <a:off x="1312007" y="4181917"/>
            <a:ext cx="4501182" cy="4098128"/>
          </a:xfrm>
          <a:prstGeom prst="rect">
            <a:avLst/>
          </a:prstGeom>
        </p:spPr>
      </p:pic>
      <p:pic>
        <p:nvPicPr>
          <p:cNvPr id="11" name="Picture 11"/>
          <p:cNvPicPr>
            <a:picLocks noChangeAspect="1"/>
          </p:cNvPicPr>
          <p:nvPr/>
        </p:nvPicPr>
        <p:blipFill>
          <a:blip r:embed="rId8"/>
          <a:srcRect/>
          <a:stretch>
            <a:fillRect/>
          </a:stretch>
        </p:blipFill>
        <p:spPr>
          <a:xfrm>
            <a:off x="8966445" y="3108143"/>
            <a:ext cx="2264211" cy="5286202"/>
          </a:xfrm>
          <a:prstGeom prst="rect">
            <a:avLst/>
          </a:prstGeom>
        </p:spPr>
      </p:pic>
      <p:pic>
        <p:nvPicPr>
          <p:cNvPr id="12" name="Picture 12"/>
          <p:cNvPicPr>
            <a:picLocks noChangeAspect="1"/>
          </p:cNvPicPr>
          <p:nvPr/>
        </p:nvPicPr>
        <p:blipFill>
          <a:blip r:embed="rId9"/>
          <a:srcRect r="18606"/>
          <a:stretch>
            <a:fillRect/>
          </a:stretch>
        </p:blipFill>
        <p:spPr>
          <a:xfrm>
            <a:off x="5878504" y="4500146"/>
            <a:ext cx="3087940" cy="2167917"/>
          </a:xfrm>
          <a:prstGeom prst="rect">
            <a:avLst/>
          </a:prstGeom>
        </p:spPr>
      </p:pic>
      <p:pic>
        <p:nvPicPr>
          <p:cNvPr id="13" name="Picture 13"/>
          <p:cNvPicPr>
            <a:picLocks noChangeAspect="1"/>
          </p:cNvPicPr>
          <p:nvPr/>
        </p:nvPicPr>
        <p:blipFill>
          <a:blip r:embed="rId10"/>
          <a:srcRect r="17270"/>
          <a:stretch>
            <a:fillRect/>
          </a:stretch>
        </p:blipFill>
        <p:spPr>
          <a:xfrm>
            <a:off x="11297331" y="4185331"/>
            <a:ext cx="3026145" cy="2804377"/>
          </a:xfrm>
          <a:prstGeom prst="rect">
            <a:avLst/>
          </a:prstGeom>
        </p:spPr>
      </p:pic>
      <p:sp>
        <p:nvSpPr>
          <p:cNvPr id="14" name="TextBox 14"/>
          <p:cNvSpPr txBox="1"/>
          <p:nvPr/>
        </p:nvSpPr>
        <p:spPr>
          <a:xfrm>
            <a:off x="2735726" y="1287176"/>
            <a:ext cx="6530991"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확인</a:t>
            </a:r>
          </a:p>
        </p:txBody>
      </p:sp>
      <p:sp>
        <p:nvSpPr>
          <p:cNvPr id="15" name="TextBox 15"/>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6" name="TextBox 16"/>
          <p:cNvSpPr txBox="1"/>
          <p:nvPr/>
        </p:nvSpPr>
        <p:spPr>
          <a:xfrm>
            <a:off x="1512053" y="8649820"/>
            <a:ext cx="15509327" cy="544830"/>
          </a:xfrm>
          <a:prstGeom prst="rect">
            <a:avLst/>
          </a:prstGeom>
        </p:spPr>
        <p:txBody>
          <a:bodyPr lIns="0" tIns="0" rIns="0" bIns="0" rtlCol="0" anchor="t">
            <a:spAutoFit/>
          </a:bodyPr>
          <a:lstStyle/>
          <a:p>
            <a:pPr>
              <a:lnSpc>
                <a:spcPts val="4680"/>
              </a:lnSpc>
            </a:pPr>
            <a:r>
              <a:rPr lang="en-US" sz="2600" spc="-103">
                <a:solidFill>
                  <a:srgbClr val="002D02"/>
                </a:solidFill>
                <a:ea typeface="210 합창단 L"/>
              </a:rPr>
              <a:t>날씨 데이터(기상청 포털), 개인별 출결 데이터(HRD), 개인별 쿄통카드 이용내역(각 타드사) 오리지널 데이터로  보관 </a:t>
            </a:r>
          </a:p>
        </p:txBody>
      </p:sp>
      <p:pic>
        <p:nvPicPr>
          <p:cNvPr id="17" name="Picture 17"/>
          <p:cNvPicPr>
            <a:picLocks noChangeAspect="1"/>
          </p:cNvPicPr>
          <p:nvPr/>
        </p:nvPicPr>
        <p:blipFill>
          <a:blip r:embed="rId11"/>
          <a:srcRect l="264" r="264"/>
          <a:stretch>
            <a:fillRect/>
          </a:stretch>
        </p:blipFill>
        <p:spPr>
          <a:xfrm>
            <a:off x="1504356" y="2432978"/>
            <a:ext cx="634000" cy="380519"/>
          </a:xfrm>
          <a:prstGeom prst="rect">
            <a:avLst/>
          </a:prstGeom>
        </p:spPr>
      </p:pic>
      <p:sp>
        <p:nvSpPr>
          <p:cNvPr id="18" name="TextBox 18"/>
          <p:cNvSpPr txBox="1"/>
          <p:nvPr/>
        </p:nvSpPr>
        <p:spPr>
          <a:xfrm>
            <a:off x="1606161" y="2540151"/>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#1</a:t>
            </a:r>
          </a:p>
        </p:txBody>
      </p:sp>
      <p:sp>
        <p:nvSpPr>
          <p:cNvPr id="19" name="TextBox 19"/>
          <p:cNvSpPr txBox="1"/>
          <p:nvPr/>
        </p:nvSpPr>
        <p:spPr>
          <a:xfrm>
            <a:off x="2319046" y="2423453"/>
            <a:ext cx="4249571" cy="466698"/>
          </a:xfrm>
          <a:prstGeom prst="rect">
            <a:avLst/>
          </a:prstGeom>
        </p:spPr>
        <p:txBody>
          <a:bodyPr lIns="0" tIns="0" rIns="0" bIns="0" rtlCol="0" anchor="t">
            <a:spAutoFit/>
          </a:bodyPr>
          <a:lstStyle/>
          <a:p>
            <a:pPr algn="l">
              <a:lnSpc>
                <a:spcPts val="3600"/>
              </a:lnSpc>
            </a:pPr>
            <a:r>
              <a:rPr lang="en-US" sz="3000" spc="-119">
                <a:solidFill>
                  <a:srgbClr val="000000"/>
                </a:solidFill>
                <a:ea typeface="210 네모진 030"/>
              </a:rPr>
              <a:t>날씨 Org Data</a:t>
            </a:r>
          </a:p>
        </p:txBody>
      </p:sp>
      <p:pic>
        <p:nvPicPr>
          <p:cNvPr id="20" name="Picture 20"/>
          <p:cNvPicPr>
            <a:picLocks noChangeAspect="1"/>
          </p:cNvPicPr>
          <p:nvPr/>
        </p:nvPicPr>
        <p:blipFill>
          <a:blip r:embed="rId11"/>
          <a:srcRect l="264" r="264"/>
          <a:stretch>
            <a:fillRect/>
          </a:stretch>
        </p:blipFill>
        <p:spPr>
          <a:xfrm>
            <a:off x="6001221" y="2430627"/>
            <a:ext cx="634000" cy="380519"/>
          </a:xfrm>
          <a:prstGeom prst="rect">
            <a:avLst/>
          </a:prstGeom>
        </p:spPr>
      </p:pic>
      <p:sp>
        <p:nvSpPr>
          <p:cNvPr id="21" name="TextBox 21"/>
          <p:cNvSpPr txBox="1"/>
          <p:nvPr/>
        </p:nvSpPr>
        <p:spPr>
          <a:xfrm>
            <a:off x="6103026" y="2537800"/>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#2</a:t>
            </a:r>
          </a:p>
        </p:txBody>
      </p:sp>
      <p:sp>
        <p:nvSpPr>
          <p:cNvPr id="22" name="TextBox 22"/>
          <p:cNvSpPr txBox="1"/>
          <p:nvPr/>
        </p:nvSpPr>
        <p:spPr>
          <a:xfrm>
            <a:off x="6815911" y="2421102"/>
            <a:ext cx="4249571" cy="466698"/>
          </a:xfrm>
          <a:prstGeom prst="rect">
            <a:avLst/>
          </a:prstGeom>
        </p:spPr>
        <p:txBody>
          <a:bodyPr lIns="0" tIns="0" rIns="0" bIns="0" rtlCol="0" anchor="t">
            <a:spAutoFit/>
          </a:bodyPr>
          <a:lstStyle/>
          <a:p>
            <a:pPr algn="l">
              <a:lnSpc>
                <a:spcPts val="3600"/>
              </a:lnSpc>
            </a:pPr>
            <a:r>
              <a:rPr lang="en-US" sz="3000" spc="-119">
                <a:solidFill>
                  <a:srgbClr val="000000"/>
                </a:solidFill>
                <a:ea typeface="210 네모진 030"/>
              </a:rPr>
              <a:t>교통카드내역 Org Data</a:t>
            </a:r>
          </a:p>
        </p:txBody>
      </p:sp>
      <p:pic>
        <p:nvPicPr>
          <p:cNvPr id="23" name="Picture 23"/>
          <p:cNvPicPr>
            <a:picLocks noChangeAspect="1"/>
          </p:cNvPicPr>
          <p:nvPr/>
        </p:nvPicPr>
        <p:blipFill>
          <a:blip r:embed="rId11"/>
          <a:srcRect l="264" r="264"/>
          <a:stretch>
            <a:fillRect/>
          </a:stretch>
        </p:blipFill>
        <p:spPr>
          <a:xfrm>
            <a:off x="11957120" y="2428276"/>
            <a:ext cx="634000" cy="380519"/>
          </a:xfrm>
          <a:prstGeom prst="rect">
            <a:avLst/>
          </a:prstGeom>
        </p:spPr>
      </p:pic>
      <p:sp>
        <p:nvSpPr>
          <p:cNvPr id="24" name="TextBox 24"/>
          <p:cNvSpPr txBox="1"/>
          <p:nvPr/>
        </p:nvSpPr>
        <p:spPr>
          <a:xfrm>
            <a:off x="12058925" y="2535449"/>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#1</a:t>
            </a:r>
          </a:p>
        </p:txBody>
      </p:sp>
      <p:sp>
        <p:nvSpPr>
          <p:cNvPr id="25" name="TextBox 25"/>
          <p:cNvSpPr txBox="1"/>
          <p:nvPr/>
        </p:nvSpPr>
        <p:spPr>
          <a:xfrm>
            <a:off x="12771810" y="2418751"/>
            <a:ext cx="4249571" cy="466698"/>
          </a:xfrm>
          <a:prstGeom prst="rect">
            <a:avLst/>
          </a:prstGeom>
        </p:spPr>
        <p:txBody>
          <a:bodyPr lIns="0" tIns="0" rIns="0" bIns="0" rtlCol="0" anchor="t">
            <a:spAutoFit/>
          </a:bodyPr>
          <a:lstStyle/>
          <a:p>
            <a:pPr algn="l">
              <a:lnSpc>
                <a:spcPts val="3600"/>
              </a:lnSpc>
            </a:pPr>
            <a:r>
              <a:rPr lang="en-US" sz="3000" spc="-119">
                <a:solidFill>
                  <a:srgbClr val="000000"/>
                </a:solidFill>
                <a:ea typeface="210 네모진 030"/>
              </a:rPr>
              <a:t>출결 Org Data</a:t>
            </a:r>
          </a:p>
        </p:txBody>
      </p:sp>
      <p:sp>
        <p:nvSpPr>
          <p:cNvPr id="26" name="AutoShape 26"/>
          <p:cNvSpPr/>
          <p:nvPr/>
        </p:nvSpPr>
        <p:spPr>
          <a:xfrm rot="5316785">
            <a:off x="3028302" y="3833509"/>
            <a:ext cx="618952" cy="0"/>
          </a:xfrm>
          <a:prstGeom prst="line">
            <a:avLst/>
          </a:prstGeom>
          <a:ln w="76200" cap="flat">
            <a:solidFill>
              <a:srgbClr val="F4EA01"/>
            </a:solidFill>
            <a:prstDash val="solid"/>
            <a:headEnd type="none" w="sm" len="sm"/>
            <a:tailEnd type="triangle" w="lg" len="med"/>
          </a:ln>
        </p:spPr>
      </p:sp>
      <p:sp>
        <p:nvSpPr>
          <p:cNvPr id="27" name="AutoShape 27"/>
          <p:cNvSpPr/>
          <p:nvPr/>
        </p:nvSpPr>
        <p:spPr>
          <a:xfrm rot="-1840858">
            <a:off x="7296825" y="3981226"/>
            <a:ext cx="1795269" cy="0"/>
          </a:xfrm>
          <a:prstGeom prst="line">
            <a:avLst/>
          </a:prstGeom>
          <a:ln w="76200" cap="flat">
            <a:solidFill>
              <a:srgbClr val="F4EA01"/>
            </a:solidFill>
            <a:prstDash val="solid"/>
            <a:headEnd type="none" w="sm" len="sm"/>
            <a:tailEnd type="triangle" w="lg" len="med"/>
          </a:ln>
        </p:spPr>
      </p:sp>
      <p:sp>
        <p:nvSpPr>
          <p:cNvPr id="28" name="AutoShape 28"/>
          <p:cNvSpPr/>
          <p:nvPr/>
        </p:nvSpPr>
        <p:spPr>
          <a:xfrm rot="-1855429">
            <a:off x="12686173" y="3698110"/>
            <a:ext cx="1747900" cy="0"/>
          </a:xfrm>
          <a:prstGeom prst="line">
            <a:avLst/>
          </a:prstGeom>
          <a:ln w="76200" cap="flat">
            <a:solidFill>
              <a:srgbClr val="F4EA01"/>
            </a:solidFill>
            <a:prstDash val="solid"/>
            <a:headEnd type="none" w="sm" len="sm"/>
            <a:tailEnd type="triangle" w="lg"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 b="87489"/>
          <a:stretch>
            <a:fillRect/>
          </a:stretch>
        </p:blipFill>
        <p:spPr>
          <a:xfrm>
            <a:off x="511171" y="416665"/>
            <a:ext cx="17265659" cy="1180946"/>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pic>
        <p:nvPicPr>
          <p:cNvPr id="5" name="Picture 5"/>
          <p:cNvPicPr>
            <a:picLocks noChangeAspect="1"/>
          </p:cNvPicPr>
          <p:nvPr/>
        </p:nvPicPr>
        <p:blipFill>
          <a:blip r:embed="rId5"/>
          <a:srcRect l="3469" t="4962" b="28182"/>
          <a:stretch>
            <a:fillRect/>
          </a:stretch>
        </p:blipFill>
        <p:spPr>
          <a:xfrm>
            <a:off x="1504356" y="4761445"/>
            <a:ext cx="9335233" cy="1456328"/>
          </a:xfrm>
          <a:prstGeom prst="rect">
            <a:avLst/>
          </a:prstGeom>
        </p:spPr>
      </p:pic>
      <p:pic>
        <p:nvPicPr>
          <p:cNvPr id="6" name="Picture 6"/>
          <p:cNvPicPr>
            <a:picLocks noChangeAspect="1"/>
          </p:cNvPicPr>
          <p:nvPr/>
        </p:nvPicPr>
        <p:blipFill>
          <a:blip r:embed="rId6"/>
          <a:srcRect l="2937" r="15333" b="4298"/>
          <a:stretch>
            <a:fillRect/>
          </a:stretch>
        </p:blipFill>
        <p:spPr>
          <a:xfrm>
            <a:off x="1504356" y="2431975"/>
            <a:ext cx="9335233" cy="2005620"/>
          </a:xfrm>
          <a:prstGeom prst="rect">
            <a:avLst/>
          </a:prstGeom>
        </p:spPr>
      </p:pic>
      <p:pic>
        <p:nvPicPr>
          <p:cNvPr id="7" name="Picture 7"/>
          <p:cNvPicPr>
            <a:picLocks noChangeAspect="1"/>
          </p:cNvPicPr>
          <p:nvPr/>
        </p:nvPicPr>
        <p:blipFill>
          <a:blip r:embed="rId7"/>
          <a:srcRect l="2749" r="7083" b="4549"/>
          <a:stretch>
            <a:fillRect/>
          </a:stretch>
        </p:blipFill>
        <p:spPr>
          <a:xfrm>
            <a:off x="11146955" y="2431975"/>
            <a:ext cx="5173332" cy="3785798"/>
          </a:xfrm>
          <a:prstGeom prst="rect">
            <a:avLst/>
          </a:prstGeom>
        </p:spPr>
      </p:pic>
      <p:grpSp>
        <p:nvGrpSpPr>
          <p:cNvPr id="8" name="Group 8"/>
          <p:cNvGrpSpPr/>
          <p:nvPr/>
        </p:nvGrpSpPr>
        <p:grpSpPr>
          <a:xfrm>
            <a:off x="1504356" y="8388371"/>
            <a:ext cx="15277002" cy="1063880"/>
            <a:chOff x="0" y="0"/>
            <a:chExt cx="4023573" cy="280199"/>
          </a:xfrm>
        </p:grpSpPr>
        <p:sp>
          <p:nvSpPr>
            <p:cNvPr id="9" name="Freeform 9"/>
            <p:cNvSpPr/>
            <p:nvPr/>
          </p:nvSpPr>
          <p:spPr>
            <a:xfrm>
              <a:off x="0" y="0"/>
              <a:ext cx="4023573" cy="280199"/>
            </a:xfrm>
            <a:custGeom>
              <a:avLst/>
              <a:gdLst/>
              <a:ahLst/>
              <a:cxnLst/>
              <a:rect l="l" t="t" r="r" b="b"/>
              <a:pathLst>
                <a:path w="4023573" h="280199">
                  <a:moveTo>
                    <a:pt x="25845" y="0"/>
                  </a:moveTo>
                  <a:lnTo>
                    <a:pt x="3997727" y="0"/>
                  </a:lnTo>
                  <a:cubicBezTo>
                    <a:pt x="4012001" y="0"/>
                    <a:pt x="4023573" y="11571"/>
                    <a:pt x="4023573" y="25845"/>
                  </a:cubicBezTo>
                  <a:lnTo>
                    <a:pt x="4023573" y="254354"/>
                  </a:lnTo>
                  <a:cubicBezTo>
                    <a:pt x="4023573" y="261208"/>
                    <a:pt x="4020850" y="267782"/>
                    <a:pt x="4016003" y="272629"/>
                  </a:cubicBezTo>
                  <a:cubicBezTo>
                    <a:pt x="4011156" y="277476"/>
                    <a:pt x="4004582" y="280199"/>
                    <a:pt x="3997727" y="280199"/>
                  </a:cubicBezTo>
                  <a:lnTo>
                    <a:pt x="25845" y="280199"/>
                  </a:lnTo>
                  <a:cubicBezTo>
                    <a:pt x="18991" y="280199"/>
                    <a:pt x="12417" y="277476"/>
                    <a:pt x="7570" y="272629"/>
                  </a:cubicBezTo>
                  <a:cubicBezTo>
                    <a:pt x="2723" y="267782"/>
                    <a:pt x="0" y="261208"/>
                    <a:pt x="0" y="254354"/>
                  </a:cubicBezTo>
                  <a:lnTo>
                    <a:pt x="0" y="25845"/>
                  </a:lnTo>
                  <a:cubicBezTo>
                    <a:pt x="0" y="18991"/>
                    <a:pt x="2723" y="12417"/>
                    <a:pt x="7570" y="7570"/>
                  </a:cubicBezTo>
                  <a:cubicBezTo>
                    <a:pt x="12417" y="2723"/>
                    <a:pt x="18991" y="0"/>
                    <a:pt x="25845" y="0"/>
                  </a:cubicBezTo>
                  <a:close/>
                </a:path>
              </a:pathLst>
            </a:custGeom>
            <a:solidFill>
              <a:srgbClr val="EAFDFD"/>
            </a:solidFill>
            <a:ln w="47625">
              <a:solidFill>
                <a:srgbClr val="000000"/>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11" name="Picture 11"/>
          <p:cNvPicPr>
            <a:picLocks noChangeAspect="1"/>
          </p:cNvPicPr>
          <p:nvPr/>
        </p:nvPicPr>
        <p:blipFill>
          <a:blip r:embed="rId8"/>
          <a:srcRect t="5036" b="5036"/>
          <a:stretch>
            <a:fillRect/>
          </a:stretch>
        </p:blipFill>
        <p:spPr>
          <a:xfrm>
            <a:off x="1504356" y="6541623"/>
            <a:ext cx="9335233" cy="1374205"/>
          </a:xfrm>
          <a:prstGeom prst="rect">
            <a:avLst/>
          </a:prstGeom>
        </p:spPr>
      </p:pic>
      <p:pic>
        <p:nvPicPr>
          <p:cNvPr id="12" name="Picture 12"/>
          <p:cNvPicPr>
            <a:picLocks noChangeAspect="1"/>
          </p:cNvPicPr>
          <p:nvPr/>
        </p:nvPicPr>
        <p:blipFill>
          <a:blip r:embed="rId9"/>
          <a:srcRect/>
          <a:stretch>
            <a:fillRect/>
          </a:stretch>
        </p:blipFill>
        <p:spPr>
          <a:xfrm>
            <a:off x="11146955" y="6500865"/>
            <a:ext cx="5173332" cy="1384009"/>
          </a:xfrm>
          <a:prstGeom prst="rect">
            <a:avLst/>
          </a:prstGeom>
        </p:spPr>
      </p:pic>
      <p:sp>
        <p:nvSpPr>
          <p:cNvPr id="13" name="TextBox 13"/>
          <p:cNvSpPr txBox="1"/>
          <p:nvPr/>
        </p:nvSpPr>
        <p:spPr>
          <a:xfrm>
            <a:off x="2735726" y="1287176"/>
            <a:ext cx="6530991"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정제</a:t>
            </a:r>
          </a:p>
        </p:txBody>
      </p:sp>
      <p:sp>
        <p:nvSpPr>
          <p:cNvPr id="14" name="TextBox 14"/>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03</a:t>
            </a:r>
          </a:p>
        </p:txBody>
      </p:sp>
      <p:sp>
        <p:nvSpPr>
          <p:cNvPr id="15" name="TextBox 15"/>
          <p:cNvSpPr txBox="1"/>
          <p:nvPr/>
        </p:nvSpPr>
        <p:spPr>
          <a:xfrm>
            <a:off x="3784205" y="8710802"/>
            <a:ext cx="10717304" cy="419019"/>
          </a:xfrm>
          <a:prstGeom prst="rect">
            <a:avLst/>
          </a:prstGeom>
        </p:spPr>
        <p:txBody>
          <a:bodyPr lIns="0" tIns="0" rIns="0" bIns="0" rtlCol="0" anchor="t">
            <a:spAutoFit/>
          </a:bodyPr>
          <a:lstStyle/>
          <a:p>
            <a:pPr algn="l">
              <a:lnSpc>
                <a:spcPts val="3360"/>
              </a:lnSpc>
            </a:pPr>
            <a:r>
              <a:rPr lang="en-US" sz="2800" spc="-111">
                <a:solidFill>
                  <a:srgbClr val="000000"/>
                </a:solidFill>
                <a:ea typeface="210 네모진 030"/>
              </a:rPr>
              <a:t>각 변수에 대한 Org Data에서 필요한 데이터들만 추출하는 가공 Data 생성</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13374724" y="2221620"/>
            <a:ext cx="1907553" cy="611118"/>
          </a:xfrm>
          <a:prstGeom prst="rect">
            <a:avLst/>
          </a:prstGeom>
        </p:spPr>
      </p:pic>
      <p:sp>
        <p:nvSpPr>
          <p:cNvPr id="4" name="TextBox 4"/>
          <p:cNvSpPr txBox="1"/>
          <p:nvPr/>
        </p:nvSpPr>
        <p:spPr>
          <a:xfrm>
            <a:off x="14045746" y="1908963"/>
            <a:ext cx="2643059" cy="1638300"/>
          </a:xfrm>
          <a:prstGeom prst="rect">
            <a:avLst/>
          </a:prstGeom>
        </p:spPr>
        <p:txBody>
          <a:bodyPr lIns="0" tIns="0" rIns="0" bIns="0" rtlCol="0" anchor="t">
            <a:spAutoFit/>
          </a:bodyPr>
          <a:lstStyle/>
          <a:p>
            <a:pPr algn="r">
              <a:lnSpc>
                <a:spcPts val="12600"/>
              </a:lnSpc>
            </a:pPr>
            <a:r>
              <a:rPr lang="en-US" sz="10500">
                <a:solidFill>
                  <a:srgbClr val="002D02"/>
                </a:solidFill>
                <a:latin typeface="Arimo Bold"/>
              </a:rPr>
              <a:t>4.</a:t>
            </a:r>
          </a:p>
        </p:txBody>
      </p:sp>
      <p:sp>
        <p:nvSpPr>
          <p:cNvPr id="5" name="TextBox 5"/>
          <p:cNvSpPr txBox="1"/>
          <p:nvPr/>
        </p:nvSpPr>
        <p:spPr>
          <a:xfrm>
            <a:off x="3901951" y="3419690"/>
            <a:ext cx="12786843" cy="1457325"/>
          </a:xfrm>
          <a:prstGeom prst="rect">
            <a:avLst/>
          </a:prstGeom>
        </p:spPr>
        <p:txBody>
          <a:bodyPr lIns="0" tIns="0" rIns="0" bIns="0" rtlCol="0" anchor="t">
            <a:spAutoFit/>
          </a:bodyPr>
          <a:lstStyle/>
          <a:p>
            <a:pPr algn="r">
              <a:lnSpc>
                <a:spcPts val="11400"/>
              </a:lnSpc>
            </a:pPr>
            <a:r>
              <a:rPr lang="en-US" sz="9500" b="1" spc="-378" dirty="0" err="1">
                <a:solidFill>
                  <a:srgbClr val="002D02"/>
                </a:solidFill>
                <a:ea typeface="Open Sans Bold"/>
              </a:rPr>
              <a:t>데이터</a:t>
            </a:r>
            <a:r>
              <a:rPr lang="en-US" sz="9500" b="1" spc="-378" dirty="0">
                <a:solidFill>
                  <a:srgbClr val="002D02"/>
                </a:solidFill>
                <a:ea typeface="Open Sans Bold"/>
              </a:rPr>
              <a:t> </a:t>
            </a:r>
            <a:r>
              <a:rPr lang="en-US" sz="9500" b="1" spc="-378" dirty="0" err="1">
                <a:solidFill>
                  <a:srgbClr val="002D02"/>
                </a:solidFill>
                <a:ea typeface="Open Sans Bold"/>
              </a:rPr>
              <a:t>분석</a:t>
            </a:r>
            <a:r>
              <a:rPr lang="en-US" sz="9500" b="1" spc="-378" dirty="0">
                <a:solidFill>
                  <a:srgbClr val="002D02"/>
                </a:solidFill>
                <a:ea typeface="Open Sans Bold"/>
              </a:rPr>
              <a:t> </a:t>
            </a:r>
            <a:r>
              <a:rPr lang="en-US" sz="9500" b="1" spc="-378" dirty="0" err="1">
                <a:solidFill>
                  <a:srgbClr val="002D02"/>
                </a:solidFill>
                <a:ea typeface="Open Sans Bold"/>
              </a:rPr>
              <a:t>결론</a:t>
            </a:r>
            <a:endParaRPr lang="en-US" sz="9500" b="1" spc="-378" dirty="0">
              <a:solidFill>
                <a:srgbClr val="002D02"/>
              </a:solidFill>
              <a:ea typeface="Open Sans Bold"/>
            </a:endParaRPr>
          </a:p>
        </p:txBody>
      </p:sp>
      <p:sp>
        <p:nvSpPr>
          <p:cNvPr id="6" name="TextBox 6"/>
          <p:cNvSpPr txBox="1"/>
          <p:nvPr/>
        </p:nvSpPr>
        <p:spPr>
          <a:xfrm>
            <a:off x="13226786" y="2442464"/>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네번</a:t>
            </a:r>
            <a:r>
              <a:rPr lang="en-US" sz="1800" b="1" spc="-71" dirty="0">
                <a:solidFill>
                  <a:srgbClr val="002D02"/>
                </a:solidFill>
                <a:ea typeface="Open Sans"/>
              </a:rPr>
              <a:t> 째 </a:t>
            </a:r>
            <a:r>
              <a:rPr lang="en-US" sz="1800" b="1" spc="-71" dirty="0" err="1">
                <a:solidFill>
                  <a:srgbClr val="002D02"/>
                </a:solidFill>
                <a:ea typeface="Open Sans"/>
              </a:rPr>
              <a:t>목차</a:t>
            </a:r>
            <a:endParaRPr lang="en-US" sz="1800" b="1" spc="-71" dirty="0">
              <a:solidFill>
                <a:srgbClr val="002D02"/>
              </a:solidFill>
              <a:ea typeface="Open Sans"/>
            </a:endParaRPr>
          </a:p>
        </p:txBody>
      </p:sp>
      <p:pic>
        <p:nvPicPr>
          <p:cNvPr id="7" name="Picture 7"/>
          <p:cNvPicPr>
            <a:picLocks noChangeAspect="1"/>
          </p:cNvPicPr>
          <p:nvPr/>
        </p:nvPicPr>
        <p:blipFill>
          <a:blip r:embed="rId4"/>
          <a:srcRect l="4" r="4"/>
          <a:stretch>
            <a:fillRect/>
          </a:stretch>
        </p:blipFill>
        <p:spPr>
          <a:xfrm>
            <a:off x="9104762" y="6475285"/>
            <a:ext cx="7675476" cy="1742857"/>
          </a:xfrm>
          <a:prstGeom prst="rect">
            <a:avLst/>
          </a:prstGeom>
        </p:spPr>
      </p:pic>
      <p:sp>
        <p:nvSpPr>
          <p:cNvPr id="8" name="TextBox 8"/>
          <p:cNvSpPr txBox="1"/>
          <p:nvPr/>
        </p:nvSpPr>
        <p:spPr>
          <a:xfrm>
            <a:off x="10707650" y="6962155"/>
            <a:ext cx="8038168"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데이터</a:t>
            </a:r>
            <a:r>
              <a:rPr lang="en-US" sz="2200" b="1" spc="-87" dirty="0">
                <a:solidFill>
                  <a:srgbClr val="002D02"/>
                </a:solidFill>
                <a:ea typeface="Open Sans Bold"/>
              </a:rPr>
              <a:t> </a:t>
            </a:r>
            <a:r>
              <a:rPr lang="en-US" sz="2200" b="1" spc="-87" dirty="0" err="1">
                <a:solidFill>
                  <a:srgbClr val="002D02"/>
                </a:solidFill>
                <a:ea typeface="Open Sans Bold"/>
              </a:rPr>
              <a:t>분석</a:t>
            </a:r>
            <a:r>
              <a:rPr lang="en-US" sz="2200" b="1" spc="-87" dirty="0">
                <a:solidFill>
                  <a:srgbClr val="002D02"/>
                </a:solidFill>
                <a:ea typeface="Open Sans Bold"/>
              </a:rPr>
              <a:t> </a:t>
            </a:r>
            <a:r>
              <a:rPr lang="en-US" sz="2200" b="1" spc="-87" dirty="0" err="1">
                <a:solidFill>
                  <a:srgbClr val="002D02"/>
                </a:solidFill>
                <a:ea typeface="Open Sans Bold"/>
              </a:rPr>
              <a:t>결론</a:t>
            </a:r>
            <a:endParaRPr lang="en-US" sz="2200" b="1" spc="-87" dirty="0">
              <a:solidFill>
                <a:srgbClr val="002D02"/>
              </a:solidFill>
              <a:ea typeface="Open Sans Bold"/>
            </a:endParaRPr>
          </a:p>
        </p:txBody>
      </p:sp>
      <p:pic>
        <p:nvPicPr>
          <p:cNvPr id="9" name="Picture 9"/>
          <p:cNvPicPr>
            <a:picLocks noChangeAspect="1"/>
          </p:cNvPicPr>
          <p:nvPr/>
        </p:nvPicPr>
        <p:blipFill>
          <a:blip r:embed="rId5"/>
          <a:srcRect t="484" b="484"/>
          <a:stretch>
            <a:fillRect/>
          </a:stretch>
        </p:blipFill>
        <p:spPr>
          <a:xfrm>
            <a:off x="9794467" y="6891612"/>
            <a:ext cx="623397" cy="374156"/>
          </a:xfrm>
          <a:prstGeom prst="rect">
            <a:avLst/>
          </a:prstGeom>
        </p:spPr>
      </p:pic>
      <p:sp>
        <p:nvSpPr>
          <p:cNvPr id="10" name="TextBox 10"/>
          <p:cNvSpPr txBox="1"/>
          <p:nvPr/>
        </p:nvSpPr>
        <p:spPr>
          <a:xfrm>
            <a:off x="9849581" y="6974331"/>
            <a:ext cx="513177" cy="349263"/>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01</a:t>
            </a:r>
          </a:p>
        </p:txBody>
      </p:sp>
      <p:sp>
        <p:nvSpPr>
          <p:cNvPr id="11" name="TextBox 11"/>
          <p:cNvSpPr txBox="1"/>
          <p:nvPr/>
        </p:nvSpPr>
        <p:spPr>
          <a:xfrm>
            <a:off x="10726715" y="7468682"/>
            <a:ext cx="8038168"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결론에</a:t>
            </a:r>
            <a:r>
              <a:rPr lang="en-US" sz="2200" b="1" spc="-87" dirty="0">
                <a:solidFill>
                  <a:srgbClr val="002D02"/>
                </a:solidFill>
                <a:ea typeface="Open Sans Bold"/>
              </a:rPr>
              <a:t> </a:t>
            </a:r>
            <a:r>
              <a:rPr lang="en-US" sz="2200" b="1" spc="-87" dirty="0" err="1">
                <a:solidFill>
                  <a:srgbClr val="002D02"/>
                </a:solidFill>
                <a:ea typeface="Open Sans Bold"/>
              </a:rPr>
              <a:t>따른</a:t>
            </a:r>
            <a:r>
              <a:rPr lang="en-US" sz="2200" b="1" spc="-87" dirty="0">
                <a:solidFill>
                  <a:srgbClr val="002D02"/>
                </a:solidFill>
                <a:ea typeface="Open Sans Bold"/>
              </a:rPr>
              <a:t> </a:t>
            </a:r>
            <a:r>
              <a:rPr lang="en-US" sz="2200" b="1" spc="-87" dirty="0" err="1">
                <a:solidFill>
                  <a:srgbClr val="002D02"/>
                </a:solidFill>
                <a:ea typeface="Open Sans Bold"/>
              </a:rPr>
              <a:t>개선</a:t>
            </a:r>
            <a:r>
              <a:rPr lang="en-US" sz="2200" b="1" spc="-87" dirty="0">
                <a:solidFill>
                  <a:srgbClr val="002D02"/>
                </a:solidFill>
                <a:ea typeface="Open Sans Bold"/>
              </a:rPr>
              <a:t> </a:t>
            </a:r>
            <a:r>
              <a:rPr lang="en-US" sz="2200" b="1" spc="-87" dirty="0" err="1">
                <a:solidFill>
                  <a:srgbClr val="002D02"/>
                </a:solidFill>
                <a:ea typeface="Open Sans Bold"/>
              </a:rPr>
              <a:t>방안</a:t>
            </a:r>
            <a:r>
              <a:rPr lang="en-US" sz="2200" b="1" spc="-87" dirty="0">
                <a:solidFill>
                  <a:srgbClr val="002D02"/>
                </a:solidFill>
                <a:ea typeface="Open Sans Bold"/>
              </a:rPr>
              <a:t> </a:t>
            </a:r>
            <a:r>
              <a:rPr lang="en-US" sz="2200" b="1" spc="-87" dirty="0" err="1">
                <a:solidFill>
                  <a:srgbClr val="002D02"/>
                </a:solidFill>
                <a:ea typeface="Open Sans Bold"/>
              </a:rPr>
              <a:t>제시</a:t>
            </a:r>
            <a:endParaRPr lang="en-US" sz="2200" b="1" spc="-87" dirty="0">
              <a:solidFill>
                <a:srgbClr val="002D02"/>
              </a:solidFill>
              <a:ea typeface="Open Sans Bold"/>
            </a:endParaRPr>
          </a:p>
        </p:txBody>
      </p:sp>
      <p:pic>
        <p:nvPicPr>
          <p:cNvPr id="12" name="Picture 12"/>
          <p:cNvPicPr>
            <a:picLocks noChangeAspect="1"/>
          </p:cNvPicPr>
          <p:nvPr/>
        </p:nvPicPr>
        <p:blipFill>
          <a:blip r:embed="rId5"/>
          <a:srcRect t="484" b="484"/>
          <a:stretch>
            <a:fillRect/>
          </a:stretch>
        </p:blipFill>
        <p:spPr>
          <a:xfrm>
            <a:off x="9813515" y="7407663"/>
            <a:ext cx="623397" cy="374156"/>
          </a:xfrm>
          <a:prstGeom prst="rect">
            <a:avLst/>
          </a:prstGeom>
        </p:spPr>
      </p:pic>
      <p:sp>
        <p:nvSpPr>
          <p:cNvPr id="13" name="TextBox 13"/>
          <p:cNvSpPr txBox="1"/>
          <p:nvPr/>
        </p:nvSpPr>
        <p:spPr>
          <a:xfrm>
            <a:off x="9958001" y="7490384"/>
            <a:ext cx="334390" cy="345532"/>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02</a:t>
            </a:r>
          </a:p>
        </p:txBody>
      </p:sp>
      <p:pic>
        <p:nvPicPr>
          <p:cNvPr id="14" name="Picture 14"/>
          <p:cNvPicPr>
            <a:picLocks noChangeAspect="1"/>
          </p:cNvPicPr>
          <p:nvPr/>
        </p:nvPicPr>
        <p:blipFill>
          <a:blip r:embed="rId6"/>
          <a:srcRect/>
          <a:stretch>
            <a:fillRect/>
          </a:stretch>
        </p:blipFill>
        <p:spPr>
          <a:xfrm>
            <a:off x="1846101" y="2057143"/>
            <a:ext cx="6171429" cy="61714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8471078" y="9360117"/>
            <a:ext cx="1341009" cy="257959"/>
          </a:xfrm>
          <a:prstGeom prst="rect">
            <a:avLst/>
          </a:prstGeom>
        </p:spPr>
        <p:txBody>
          <a:bodyPr lIns="0" tIns="0" rIns="0" bIns="0" rtlCol="0" anchor="t">
            <a:spAutoFit/>
          </a:bodyPr>
          <a:lstStyle/>
          <a:p>
            <a:pPr algn="ctr">
              <a:lnSpc>
                <a:spcPts val="1439"/>
              </a:lnSpc>
            </a:pPr>
            <a:r>
              <a:rPr lang="en-US" sz="1200">
                <a:solidFill>
                  <a:srgbClr val="002D02"/>
                </a:solidFill>
                <a:latin typeface="Arimo Bold"/>
              </a:rPr>
              <a:t>8</a:t>
            </a:r>
          </a:p>
        </p:txBody>
      </p:sp>
      <p:grpSp>
        <p:nvGrpSpPr>
          <p:cNvPr id="6" name="Group 6"/>
          <p:cNvGrpSpPr/>
          <p:nvPr/>
        </p:nvGrpSpPr>
        <p:grpSpPr>
          <a:xfrm>
            <a:off x="1312007" y="7966199"/>
            <a:ext cx="15909421" cy="1486052"/>
            <a:chOff x="0" y="0"/>
            <a:chExt cx="4190136" cy="391388"/>
          </a:xfrm>
        </p:grpSpPr>
        <p:sp>
          <p:nvSpPr>
            <p:cNvPr id="7" name="Freeform 7"/>
            <p:cNvSpPr/>
            <p:nvPr/>
          </p:nvSpPr>
          <p:spPr>
            <a:xfrm>
              <a:off x="0" y="0"/>
              <a:ext cx="4190136" cy="391388"/>
            </a:xfrm>
            <a:custGeom>
              <a:avLst/>
              <a:gdLst/>
              <a:ahLst/>
              <a:cxnLst/>
              <a:rect l="l" t="t" r="r" b="b"/>
              <a:pathLst>
                <a:path w="4190136" h="391388">
                  <a:moveTo>
                    <a:pt x="24818" y="0"/>
                  </a:moveTo>
                  <a:lnTo>
                    <a:pt x="4165318" y="0"/>
                  </a:lnTo>
                  <a:cubicBezTo>
                    <a:pt x="4171900" y="0"/>
                    <a:pt x="4178212" y="2615"/>
                    <a:pt x="4182867" y="7269"/>
                  </a:cubicBezTo>
                  <a:cubicBezTo>
                    <a:pt x="4187521" y="11923"/>
                    <a:pt x="4190136" y="18236"/>
                    <a:pt x="4190136" y="24818"/>
                  </a:cubicBezTo>
                  <a:lnTo>
                    <a:pt x="4190136" y="366570"/>
                  </a:lnTo>
                  <a:cubicBezTo>
                    <a:pt x="4190136" y="373153"/>
                    <a:pt x="4187521" y="379465"/>
                    <a:pt x="4182867" y="384119"/>
                  </a:cubicBezTo>
                  <a:cubicBezTo>
                    <a:pt x="4178212" y="388774"/>
                    <a:pt x="4171900" y="391388"/>
                    <a:pt x="4165318" y="391388"/>
                  </a:cubicBezTo>
                  <a:lnTo>
                    <a:pt x="24818" y="391388"/>
                  </a:lnTo>
                  <a:cubicBezTo>
                    <a:pt x="18236" y="391388"/>
                    <a:pt x="11923" y="388774"/>
                    <a:pt x="7269" y="384119"/>
                  </a:cubicBezTo>
                  <a:cubicBezTo>
                    <a:pt x="2615" y="379465"/>
                    <a:pt x="0" y="373153"/>
                    <a:pt x="0" y="366570"/>
                  </a:cubicBezTo>
                  <a:lnTo>
                    <a:pt x="0" y="24818"/>
                  </a:lnTo>
                  <a:cubicBezTo>
                    <a:pt x="0" y="18236"/>
                    <a:pt x="2615" y="11923"/>
                    <a:pt x="7269" y="7269"/>
                  </a:cubicBezTo>
                  <a:cubicBezTo>
                    <a:pt x="11923" y="2615"/>
                    <a:pt x="18236" y="0"/>
                    <a:pt x="24818" y="0"/>
                  </a:cubicBezTo>
                  <a:close/>
                </a:path>
              </a:pathLst>
            </a:custGeom>
            <a:solidFill>
              <a:srgbClr val="EAFDFD"/>
            </a:solidFill>
            <a:ln w="47625">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9" name="Picture 9"/>
          <p:cNvPicPr>
            <a:picLocks noChangeAspect="1"/>
          </p:cNvPicPr>
          <p:nvPr/>
        </p:nvPicPr>
        <p:blipFill>
          <a:blip r:embed="rId5"/>
          <a:srcRect t="2143"/>
          <a:stretch>
            <a:fillRect/>
          </a:stretch>
        </p:blipFill>
        <p:spPr>
          <a:xfrm>
            <a:off x="2061383" y="2225497"/>
            <a:ext cx="6695326" cy="5408881"/>
          </a:xfrm>
          <a:prstGeom prst="rect">
            <a:avLst/>
          </a:prstGeom>
        </p:spPr>
      </p:pic>
      <p:pic>
        <p:nvPicPr>
          <p:cNvPr id="10" name="Picture 10"/>
          <p:cNvPicPr>
            <a:picLocks noChangeAspect="1"/>
          </p:cNvPicPr>
          <p:nvPr/>
        </p:nvPicPr>
        <p:blipFill>
          <a:blip r:embed="rId6"/>
          <a:srcRect/>
          <a:stretch>
            <a:fillRect/>
          </a:stretch>
        </p:blipFill>
        <p:spPr>
          <a:xfrm>
            <a:off x="9144000" y="2225497"/>
            <a:ext cx="6694741" cy="5517342"/>
          </a:xfrm>
          <a:prstGeom prst="rect">
            <a:avLst/>
          </a:prstGeom>
        </p:spPr>
      </p:pic>
      <p:sp>
        <p:nvSpPr>
          <p:cNvPr id="11" name="TextBox 11"/>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12" name="TextBox 12"/>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현황</a:t>
            </a:r>
            <a:r>
              <a:rPr lang="en-US" sz="1900" b="1" spc="-75" dirty="0">
                <a:solidFill>
                  <a:srgbClr val="002D02"/>
                </a:solidFill>
                <a:ea typeface="Open Sans Bold"/>
              </a:rPr>
              <a:t> </a:t>
            </a:r>
            <a:r>
              <a:rPr lang="en-US" sz="1900" b="1" spc="-75" dirty="0" err="1">
                <a:solidFill>
                  <a:srgbClr val="002D02"/>
                </a:solidFill>
                <a:ea typeface="Open Sans Bold"/>
              </a:rPr>
              <a:t>분석</a:t>
            </a:r>
            <a:endParaRPr lang="en-US" sz="1900" b="1" spc="-75" dirty="0">
              <a:solidFill>
                <a:srgbClr val="002D02"/>
              </a:solidFill>
              <a:ea typeface="Open Sans Bold"/>
            </a:endParaRPr>
          </a:p>
        </p:txBody>
      </p:sp>
      <p:sp>
        <p:nvSpPr>
          <p:cNvPr id="13" name="TextBox 13"/>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4" name="TextBox 14"/>
          <p:cNvSpPr txBox="1"/>
          <p:nvPr/>
        </p:nvSpPr>
        <p:spPr>
          <a:xfrm>
            <a:off x="1409106" y="8137194"/>
            <a:ext cx="15901369" cy="1544392"/>
          </a:xfrm>
          <a:prstGeom prst="rect">
            <a:avLst/>
          </a:prstGeom>
        </p:spPr>
        <p:txBody>
          <a:bodyPr lIns="0" tIns="0" rIns="0" bIns="0" rtlCol="0" anchor="t">
            <a:spAutoFit/>
          </a:bodyPr>
          <a:lstStyle/>
          <a:p>
            <a:pPr marL="561035" lvl="1" indent="-280517">
              <a:lnSpc>
                <a:spcPts val="4157"/>
              </a:lnSpc>
              <a:buFont typeface="Arial"/>
              <a:buChar char="•"/>
            </a:pPr>
            <a:r>
              <a:rPr lang="en-US" sz="2598" spc="-101">
                <a:solidFill>
                  <a:srgbClr val="002D02"/>
                </a:solidFill>
                <a:ea typeface="210 합창단 L"/>
              </a:rPr>
              <a:t>전체 출결 분포 전체 기간에 대한 비정상적 출결 상태의 분포</a:t>
            </a:r>
          </a:p>
          <a:p>
            <a:pPr marL="561035" lvl="1" indent="-280517">
              <a:lnSpc>
                <a:spcPts val="4157"/>
              </a:lnSpc>
              <a:buFont typeface="Arial"/>
              <a:buChar char="•"/>
            </a:pPr>
            <a:r>
              <a:rPr lang="en-US" sz="2598" spc="-101">
                <a:solidFill>
                  <a:srgbClr val="002D02"/>
                </a:solidFill>
                <a:ea typeface="210 합창단 L"/>
              </a:rPr>
              <a:t>월별 누적 히스토그램 비정상적 출결에 대한 각각의 누적치를 월을 기준으로 시간의 흐름에 따른 누적량을 표현</a:t>
            </a:r>
          </a:p>
          <a:p>
            <a:pPr>
              <a:lnSpc>
                <a:spcPts val="4157"/>
              </a:lnSpc>
            </a:pPr>
            <a:endParaRPr lang="en-US" sz="2598" spc="-101">
              <a:solidFill>
                <a:srgbClr val="002D02"/>
              </a:solidFill>
              <a:ea typeface="210 합창단 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6" name="TextBox 6"/>
          <p:cNvSpPr txBox="1"/>
          <p:nvPr/>
        </p:nvSpPr>
        <p:spPr>
          <a:xfrm>
            <a:off x="8471078" y="9360117"/>
            <a:ext cx="1341009" cy="257959"/>
          </a:xfrm>
          <a:prstGeom prst="rect">
            <a:avLst/>
          </a:prstGeom>
        </p:spPr>
        <p:txBody>
          <a:bodyPr lIns="0" tIns="0" rIns="0" bIns="0" rtlCol="0" anchor="t">
            <a:spAutoFit/>
          </a:bodyPr>
          <a:lstStyle/>
          <a:p>
            <a:pPr algn="ctr">
              <a:lnSpc>
                <a:spcPts val="1439"/>
              </a:lnSpc>
            </a:pPr>
            <a:r>
              <a:rPr lang="en-US" sz="1200">
                <a:solidFill>
                  <a:srgbClr val="002D02"/>
                </a:solidFill>
                <a:latin typeface="Arimo Bold"/>
              </a:rPr>
              <a:t>8</a:t>
            </a:r>
          </a:p>
        </p:txBody>
      </p:sp>
      <p:sp>
        <p:nvSpPr>
          <p:cNvPr id="7" name="TextBox 7"/>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데이터</a:t>
            </a:r>
            <a:r>
              <a:rPr lang="en-US" sz="1900" b="1" spc="-75" dirty="0">
                <a:solidFill>
                  <a:srgbClr val="002D02"/>
                </a:solidFill>
                <a:ea typeface="Open Sans Bold"/>
              </a:rPr>
              <a:t> </a:t>
            </a:r>
            <a:r>
              <a:rPr lang="en-US" sz="1900" b="1" spc="-75" dirty="0" err="1">
                <a:solidFill>
                  <a:srgbClr val="002D02"/>
                </a:solidFill>
                <a:ea typeface="Open Sans Bold"/>
              </a:rPr>
              <a:t>분석을</a:t>
            </a:r>
            <a:r>
              <a:rPr lang="en-US" sz="1900" b="1" spc="-75" dirty="0">
                <a:solidFill>
                  <a:srgbClr val="002D02"/>
                </a:solidFill>
                <a:ea typeface="Open Sans Bold"/>
              </a:rPr>
              <a:t> </a:t>
            </a:r>
            <a:r>
              <a:rPr lang="en-US" sz="1900" b="1" spc="-75" dirty="0" err="1">
                <a:solidFill>
                  <a:srgbClr val="002D02"/>
                </a:solidFill>
                <a:ea typeface="Open Sans Bold"/>
              </a:rPr>
              <a:t>통해</a:t>
            </a:r>
            <a:r>
              <a:rPr lang="en-US" sz="1900" b="1" spc="-75" dirty="0">
                <a:solidFill>
                  <a:srgbClr val="002D02"/>
                </a:solidFill>
                <a:ea typeface="Open Sans Bold"/>
              </a:rPr>
              <a:t> </a:t>
            </a:r>
            <a:r>
              <a:rPr lang="en-US" sz="1900" b="1" spc="-75" dirty="0" err="1">
                <a:solidFill>
                  <a:srgbClr val="002D02"/>
                </a:solidFill>
                <a:ea typeface="Open Sans Bold"/>
              </a:rPr>
              <a:t>도출한</a:t>
            </a:r>
            <a:r>
              <a:rPr lang="en-US" sz="1900" b="1" spc="-75" dirty="0">
                <a:solidFill>
                  <a:srgbClr val="002D02"/>
                </a:solidFill>
                <a:ea typeface="Open Sans Bold"/>
              </a:rPr>
              <a:t> </a:t>
            </a:r>
            <a:r>
              <a:rPr lang="en-US" sz="1900" b="1" spc="-75" dirty="0" err="1">
                <a:solidFill>
                  <a:srgbClr val="002D02"/>
                </a:solidFill>
                <a:ea typeface="Open Sans Bold"/>
              </a:rPr>
              <a:t>결론</a:t>
            </a:r>
            <a:r>
              <a:rPr lang="en-US" sz="1900" b="1" spc="-75" dirty="0">
                <a:solidFill>
                  <a:srgbClr val="002D02"/>
                </a:solidFill>
                <a:ea typeface="Open Sans Bold"/>
              </a:rPr>
              <a:t> </a:t>
            </a:r>
            <a:r>
              <a:rPr lang="en-US" sz="1900" b="1" spc="-75" dirty="0" err="1">
                <a:solidFill>
                  <a:srgbClr val="002D02"/>
                </a:solidFill>
                <a:ea typeface="Open Sans Bold"/>
              </a:rPr>
              <a:t>설명</a:t>
            </a:r>
            <a:endParaRPr lang="en-US" sz="1900" b="1" spc="-75" dirty="0">
              <a:solidFill>
                <a:srgbClr val="002D02"/>
              </a:solidFill>
              <a:ea typeface="Open Sans Bold"/>
            </a:endParaRPr>
          </a:p>
        </p:txBody>
      </p:sp>
      <p:sp>
        <p:nvSpPr>
          <p:cNvPr id="8" name="TextBox 8"/>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pic>
        <p:nvPicPr>
          <p:cNvPr id="9" name="Picture 9"/>
          <p:cNvPicPr>
            <a:picLocks noChangeAspect="1"/>
          </p:cNvPicPr>
          <p:nvPr/>
        </p:nvPicPr>
        <p:blipFill>
          <a:blip r:embed="rId5"/>
          <a:srcRect/>
          <a:stretch>
            <a:fillRect/>
          </a:stretch>
        </p:blipFill>
        <p:spPr>
          <a:xfrm>
            <a:off x="1028700" y="2628517"/>
            <a:ext cx="8433222" cy="6629783"/>
          </a:xfrm>
          <a:prstGeom prst="rect">
            <a:avLst/>
          </a:prstGeom>
        </p:spPr>
      </p:pic>
      <p:grpSp>
        <p:nvGrpSpPr>
          <p:cNvPr id="10" name="Group 10"/>
          <p:cNvGrpSpPr/>
          <p:nvPr/>
        </p:nvGrpSpPr>
        <p:grpSpPr>
          <a:xfrm>
            <a:off x="9812087" y="3120023"/>
            <a:ext cx="7447213" cy="5844167"/>
            <a:chOff x="0" y="0"/>
            <a:chExt cx="1961406" cy="1539204"/>
          </a:xfrm>
        </p:grpSpPr>
        <p:sp>
          <p:nvSpPr>
            <p:cNvPr id="11" name="Freeform 11"/>
            <p:cNvSpPr/>
            <p:nvPr/>
          </p:nvSpPr>
          <p:spPr>
            <a:xfrm>
              <a:off x="0" y="0"/>
              <a:ext cx="1961406" cy="1539204"/>
            </a:xfrm>
            <a:custGeom>
              <a:avLst/>
              <a:gdLst/>
              <a:ahLst/>
              <a:cxnLst/>
              <a:rect l="l" t="t" r="r" b="b"/>
              <a:pathLst>
                <a:path w="1961406" h="1539204">
                  <a:moveTo>
                    <a:pt x="53018" y="0"/>
                  </a:moveTo>
                  <a:lnTo>
                    <a:pt x="1908388" y="0"/>
                  </a:lnTo>
                  <a:cubicBezTo>
                    <a:pt x="1937669" y="0"/>
                    <a:pt x="1961406" y="23737"/>
                    <a:pt x="1961406" y="53018"/>
                  </a:cubicBezTo>
                  <a:lnTo>
                    <a:pt x="1961406" y="1486186"/>
                  </a:lnTo>
                  <a:cubicBezTo>
                    <a:pt x="1961406" y="1515467"/>
                    <a:pt x="1937669" y="1539204"/>
                    <a:pt x="1908388" y="1539204"/>
                  </a:cubicBezTo>
                  <a:lnTo>
                    <a:pt x="53018" y="1539204"/>
                  </a:lnTo>
                  <a:cubicBezTo>
                    <a:pt x="23737" y="1539204"/>
                    <a:pt x="0" y="1515467"/>
                    <a:pt x="0" y="1486186"/>
                  </a:cubicBezTo>
                  <a:lnTo>
                    <a:pt x="0" y="53018"/>
                  </a:lnTo>
                  <a:cubicBezTo>
                    <a:pt x="0" y="23737"/>
                    <a:pt x="23737" y="0"/>
                    <a:pt x="53018" y="0"/>
                  </a:cubicBezTo>
                  <a:close/>
                </a:path>
              </a:pathLst>
            </a:custGeom>
            <a:solidFill>
              <a:srgbClr val="EAFDFD"/>
            </a:solidFill>
            <a:ln w="47625">
              <a:solidFill>
                <a:srgbClr val="000000"/>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3" name="TextBox 13"/>
          <p:cNvSpPr txBox="1"/>
          <p:nvPr/>
        </p:nvSpPr>
        <p:spPr>
          <a:xfrm>
            <a:off x="9752650" y="3699214"/>
            <a:ext cx="7447213" cy="5568611"/>
          </a:xfrm>
          <a:prstGeom prst="rect">
            <a:avLst/>
          </a:prstGeom>
        </p:spPr>
        <p:txBody>
          <a:bodyPr lIns="0" tIns="0" rIns="0" bIns="0" rtlCol="0" anchor="t">
            <a:spAutoFit/>
          </a:bodyPr>
          <a:lstStyle/>
          <a:p>
            <a:pPr marL="496569" lvl="1" indent="-248284">
              <a:lnSpc>
                <a:spcPts val="3679"/>
              </a:lnSpc>
              <a:buFont typeface="Arial"/>
              <a:buChar char="•"/>
            </a:pPr>
            <a:r>
              <a:rPr lang="en-US" sz="2299" spc="-89">
                <a:solidFill>
                  <a:srgbClr val="002D02"/>
                </a:solidFill>
                <a:latin typeface="210 합창단 L"/>
              </a:rPr>
              <a:t>10월을 기준으로 </a:t>
            </a:r>
            <a:r>
              <a:rPr lang="en-US" sz="2299" spc="-89">
                <a:solidFill>
                  <a:srgbClr val="D4422E"/>
                </a:solidFill>
                <a:ea typeface="210 합창단 L"/>
              </a:rPr>
              <a:t>조퇴 </a:t>
            </a:r>
            <a:r>
              <a:rPr lang="en-US" sz="2299" spc="-89">
                <a:solidFill>
                  <a:srgbClr val="002D02"/>
                </a:solidFill>
                <a:ea typeface="210 합창단 L"/>
              </a:rPr>
              <a:t>건수 라인이 </a:t>
            </a:r>
            <a:r>
              <a:rPr lang="en-US" sz="2299" spc="-89">
                <a:solidFill>
                  <a:srgbClr val="002D02"/>
                </a:solidFill>
                <a:ea typeface="210 합창단 L Bold"/>
              </a:rPr>
              <a:t>증가/감소</a:t>
            </a:r>
            <a:r>
              <a:rPr lang="en-US" sz="2299" spc="-89">
                <a:solidFill>
                  <a:srgbClr val="002D02"/>
                </a:solidFill>
                <a:ea typeface="210 합창단 L"/>
              </a:rPr>
              <a:t>함에 따라 </a:t>
            </a:r>
          </a:p>
          <a:p>
            <a:pPr>
              <a:lnSpc>
                <a:spcPts val="3679"/>
              </a:lnSpc>
            </a:pPr>
            <a:r>
              <a:rPr lang="en-US" sz="2299" spc="-89">
                <a:solidFill>
                  <a:srgbClr val="002D02"/>
                </a:solidFill>
                <a:latin typeface="210 합창단 L"/>
              </a:rPr>
              <a:t>       </a:t>
            </a:r>
            <a:r>
              <a:rPr lang="en-US" sz="2299" spc="-89">
                <a:solidFill>
                  <a:srgbClr val="002D02"/>
                </a:solidFill>
                <a:ea typeface="210 합창단 L"/>
              </a:rPr>
              <a:t>다음 달의 </a:t>
            </a:r>
            <a:r>
              <a:rPr lang="en-US" sz="2299" spc="-89">
                <a:solidFill>
                  <a:srgbClr val="D4422E"/>
                </a:solidFill>
                <a:ea typeface="210 합창단 L"/>
              </a:rPr>
              <a:t>결석 </a:t>
            </a:r>
            <a:r>
              <a:rPr lang="en-US" sz="2299" spc="-89">
                <a:solidFill>
                  <a:srgbClr val="000000"/>
                </a:solidFill>
                <a:ea typeface="210 합창단 L"/>
              </a:rPr>
              <a:t>건수 라인도</a:t>
            </a:r>
            <a:r>
              <a:rPr lang="en-US" sz="2299" spc="-89">
                <a:solidFill>
                  <a:srgbClr val="002D02"/>
                </a:solidFill>
                <a:latin typeface="210 합창단 L"/>
              </a:rPr>
              <a:t> 유사한 양상으로 </a:t>
            </a:r>
            <a:r>
              <a:rPr lang="en-US" sz="2299" spc="-89">
                <a:solidFill>
                  <a:srgbClr val="002D02"/>
                </a:solidFill>
                <a:ea typeface="210 합창단 L Bold"/>
              </a:rPr>
              <a:t>증가/감소</a:t>
            </a:r>
            <a:r>
              <a:rPr lang="en-US" sz="2299" spc="-89">
                <a:solidFill>
                  <a:srgbClr val="002D02"/>
                </a:solidFill>
                <a:ea typeface="210 합창단 L"/>
              </a:rPr>
              <a:t>됨</a:t>
            </a:r>
          </a:p>
          <a:p>
            <a:pPr>
              <a:lnSpc>
                <a:spcPts val="3679"/>
              </a:lnSpc>
            </a:pPr>
            <a:endParaRPr lang="en-US" sz="2299" spc="-89">
              <a:solidFill>
                <a:srgbClr val="002D02"/>
              </a:solidFill>
              <a:ea typeface="210 합창단 L"/>
            </a:endParaRPr>
          </a:p>
          <a:p>
            <a:pPr marL="496569" lvl="1" indent="-248284">
              <a:lnSpc>
                <a:spcPts val="3679"/>
              </a:lnSpc>
              <a:buFont typeface="Arial"/>
              <a:buChar char="•"/>
            </a:pPr>
            <a:r>
              <a:rPr lang="en-US" sz="2299" spc="-89">
                <a:solidFill>
                  <a:srgbClr val="002D02"/>
                </a:solidFill>
                <a:ea typeface="210 합창단 L"/>
              </a:rPr>
              <a:t>지각 or 지각&amp;조퇴 의 경우 높은 경향성을 보이지 않음</a:t>
            </a:r>
          </a:p>
          <a:p>
            <a:pPr>
              <a:lnSpc>
                <a:spcPts val="3679"/>
              </a:lnSpc>
            </a:pPr>
            <a:endParaRPr lang="en-US" sz="2299" spc="-89">
              <a:solidFill>
                <a:srgbClr val="002D02"/>
              </a:solidFill>
              <a:ea typeface="210 합창단 L"/>
            </a:endParaRPr>
          </a:p>
          <a:p>
            <a:pPr marL="496569" lvl="1" indent="-248284">
              <a:lnSpc>
                <a:spcPts val="3679"/>
              </a:lnSpc>
              <a:buFont typeface="Arial"/>
              <a:buChar char="•"/>
            </a:pPr>
            <a:r>
              <a:rPr lang="en-US" sz="2299" spc="-89">
                <a:solidFill>
                  <a:srgbClr val="002D02"/>
                </a:solidFill>
                <a:ea typeface="210 합창단 L"/>
              </a:rPr>
              <a:t>조퇴가 발생한 다음 달 결석도 발생하는 양상을 보아,</a:t>
            </a:r>
          </a:p>
          <a:p>
            <a:pPr>
              <a:lnSpc>
                <a:spcPts val="3679"/>
              </a:lnSpc>
            </a:pPr>
            <a:r>
              <a:rPr lang="en-US" sz="2299" spc="-89">
                <a:solidFill>
                  <a:srgbClr val="002D02"/>
                </a:solidFill>
                <a:latin typeface="210 합창단 L"/>
              </a:rPr>
              <a:t>       </a:t>
            </a:r>
            <a:r>
              <a:rPr lang="en-US" sz="2299" spc="-89">
                <a:solidFill>
                  <a:srgbClr val="002D02"/>
                </a:solidFill>
                <a:ea typeface="210 합창단 L"/>
              </a:rPr>
              <a:t>출석률에 영향을 주는 가장 큰 원인은 '</a:t>
            </a:r>
            <a:r>
              <a:rPr lang="en-US" sz="2299" spc="-89">
                <a:solidFill>
                  <a:srgbClr val="D4422E"/>
                </a:solidFill>
                <a:ea typeface="210 합창단 L"/>
              </a:rPr>
              <a:t>조퇴</a:t>
            </a:r>
            <a:r>
              <a:rPr lang="en-US" sz="2299" spc="-89">
                <a:solidFill>
                  <a:srgbClr val="002D02"/>
                </a:solidFill>
                <a:latin typeface="210 합창단 L"/>
              </a:rPr>
              <a:t>' 임을 발견</a:t>
            </a:r>
          </a:p>
          <a:p>
            <a:pPr>
              <a:lnSpc>
                <a:spcPts val="3679"/>
              </a:lnSpc>
            </a:pPr>
            <a:endParaRPr lang="en-US" sz="2299" spc="-89">
              <a:solidFill>
                <a:srgbClr val="002D02"/>
              </a:solidFill>
              <a:latin typeface="210 합창단 L"/>
            </a:endParaRPr>
          </a:p>
          <a:p>
            <a:pPr marL="496569" lvl="1" indent="-248284">
              <a:lnSpc>
                <a:spcPts val="3679"/>
              </a:lnSpc>
              <a:buFont typeface="Arial"/>
              <a:buChar char="•"/>
            </a:pPr>
            <a:r>
              <a:rPr lang="en-US" sz="2299" spc="-89">
                <a:solidFill>
                  <a:srgbClr val="002D02"/>
                </a:solidFill>
                <a:ea typeface="210 합창단 L"/>
              </a:rPr>
              <a:t>조퇴 건 수가 </a:t>
            </a:r>
            <a:r>
              <a:rPr lang="en-US" sz="2299" spc="-89">
                <a:solidFill>
                  <a:srgbClr val="002D02"/>
                </a:solidFill>
                <a:ea typeface="210 합창단 L Bold"/>
              </a:rPr>
              <a:t>증가 </a:t>
            </a:r>
            <a:r>
              <a:rPr lang="en-US" sz="2299" spc="-89">
                <a:solidFill>
                  <a:srgbClr val="002D02"/>
                </a:solidFill>
                <a:ea typeface="210 합창단 L"/>
              </a:rPr>
              <a:t>하면 다음 달 결석 건 수도 </a:t>
            </a:r>
            <a:r>
              <a:rPr lang="en-US" sz="2299" spc="-89">
                <a:solidFill>
                  <a:srgbClr val="002D02"/>
                </a:solidFill>
                <a:ea typeface="210 합창단 L Bold"/>
              </a:rPr>
              <a:t>증가</a:t>
            </a:r>
            <a:r>
              <a:rPr lang="en-US" sz="2299" spc="-89">
                <a:solidFill>
                  <a:srgbClr val="002D02"/>
                </a:solidFill>
                <a:ea typeface="210 합창단 L"/>
              </a:rPr>
              <a:t>함</a:t>
            </a:r>
          </a:p>
          <a:p>
            <a:pPr>
              <a:lnSpc>
                <a:spcPts val="3679"/>
              </a:lnSpc>
            </a:pPr>
            <a:r>
              <a:rPr lang="en-US" sz="2299" spc="-89">
                <a:solidFill>
                  <a:srgbClr val="002D02"/>
                </a:solidFill>
                <a:latin typeface="210 합창단 L"/>
              </a:rPr>
              <a:t>       (즉, 조퇴를 예방하면 연관성 있는 결석도 예방 가능) </a:t>
            </a:r>
          </a:p>
          <a:p>
            <a:pPr>
              <a:lnSpc>
                <a:spcPts val="3679"/>
              </a:lnSpc>
            </a:pPr>
            <a:endParaRPr lang="en-US" sz="2299" spc="-89">
              <a:solidFill>
                <a:srgbClr val="002D02"/>
              </a:solidFill>
              <a:latin typeface="210 합창단 L"/>
            </a:endParaRPr>
          </a:p>
          <a:p>
            <a:pPr>
              <a:lnSpc>
                <a:spcPts val="3679"/>
              </a:lnSpc>
            </a:pPr>
            <a:endParaRPr lang="en-US" sz="2299" spc="-89">
              <a:solidFill>
                <a:srgbClr val="002D02"/>
              </a:solidFill>
              <a:latin typeface="210 합창단 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6" name="TextBox 6"/>
          <p:cNvSpPr txBox="1"/>
          <p:nvPr/>
        </p:nvSpPr>
        <p:spPr>
          <a:xfrm>
            <a:off x="8471078" y="9360117"/>
            <a:ext cx="1341009" cy="257959"/>
          </a:xfrm>
          <a:prstGeom prst="rect">
            <a:avLst/>
          </a:prstGeom>
        </p:spPr>
        <p:txBody>
          <a:bodyPr lIns="0" tIns="0" rIns="0" bIns="0" rtlCol="0" anchor="t">
            <a:spAutoFit/>
          </a:bodyPr>
          <a:lstStyle/>
          <a:p>
            <a:pPr algn="ctr">
              <a:lnSpc>
                <a:spcPts val="1439"/>
              </a:lnSpc>
            </a:pPr>
            <a:r>
              <a:rPr lang="en-US" sz="1200">
                <a:solidFill>
                  <a:srgbClr val="002D02"/>
                </a:solidFill>
                <a:latin typeface="Arimo Bold"/>
              </a:rPr>
              <a:t>8</a:t>
            </a:r>
          </a:p>
        </p:txBody>
      </p:sp>
      <p:sp>
        <p:nvSpPr>
          <p:cNvPr id="7" name="TextBox 7"/>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데이터</a:t>
            </a:r>
            <a:r>
              <a:rPr lang="en-US" sz="1900" b="1" spc="-75" dirty="0">
                <a:solidFill>
                  <a:srgbClr val="002D02"/>
                </a:solidFill>
                <a:ea typeface="Open Sans Bold"/>
              </a:rPr>
              <a:t> </a:t>
            </a:r>
            <a:r>
              <a:rPr lang="en-US" sz="1900" b="1" spc="-75" dirty="0" err="1">
                <a:solidFill>
                  <a:srgbClr val="002D02"/>
                </a:solidFill>
                <a:ea typeface="Open Sans Bold"/>
              </a:rPr>
              <a:t>분석을</a:t>
            </a:r>
            <a:r>
              <a:rPr lang="en-US" sz="1900" b="1" spc="-75" dirty="0">
                <a:solidFill>
                  <a:srgbClr val="002D02"/>
                </a:solidFill>
                <a:ea typeface="Open Sans Bold"/>
              </a:rPr>
              <a:t> </a:t>
            </a:r>
            <a:r>
              <a:rPr lang="en-US" sz="1900" b="1" spc="-75" dirty="0" err="1">
                <a:solidFill>
                  <a:srgbClr val="002D02"/>
                </a:solidFill>
                <a:ea typeface="Open Sans Bold"/>
              </a:rPr>
              <a:t>통해</a:t>
            </a:r>
            <a:r>
              <a:rPr lang="en-US" sz="1900" b="1" spc="-75" dirty="0">
                <a:solidFill>
                  <a:srgbClr val="002D02"/>
                </a:solidFill>
                <a:ea typeface="Open Sans Bold"/>
              </a:rPr>
              <a:t> </a:t>
            </a:r>
            <a:r>
              <a:rPr lang="en-US" sz="1900" b="1" spc="-75" dirty="0" err="1">
                <a:solidFill>
                  <a:srgbClr val="002D02"/>
                </a:solidFill>
                <a:ea typeface="Open Sans Bold"/>
              </a:rPr>
              <a:t>도출한</a:t>
            </a:r>
            <a:r>
              <a:rPr lang="en-US" sz="1900" b="1" spc="-75" dirty="0">
                <a:solidFill>
                  <a:srgbClr val="002D02"/>
                </a:solidFill>
                <a:ea typeface="Open Sans Bold"/>
              </a:rPr>
              <a:t> </a:t>
            </a:r>
            <a:r>
              <a:rPr lang="en-US" sz="1900" b="1" spc="-75" dirty="0" err="1">
                <a:solidFill>
                  <a:srgbClr val="002D02"/>
                </a:solidFill>
                <a:ea typeface="Open Sans Bold"/>
              </a:rPr>
              <a:t>결론</a:t>
            </a:r>
            <a:r>
              <a:rPr lang="en-US" sz="1900" b="1" spc="-75" dirty="0">
                <a:solidFill>
                  <a:srgbClr val="002D02"/>
                </a:solidFill>
                <a:ea typeface="Open Sans Bold"/>
              </a:rPr>
              <a:t> </a:t>
            </a:r>
            <a:r>
              <a:rPr lang="en-US" sz="1900" b="1" spc="-75" dirty="0" err="1">
                <a:solidFill>
                  <a:srgbClr val="002D02"/>
                </a:solidFill>
                <a:ea typeface="Open Sans Bold"/>
              </a:rPr>
              <a:t>설명</a:t>
            </a:r>
            <a:endParaRPr lang="en-US" sz="1900" b="1" spc="-75" dirty="0">
              <a:solidFill>
                <a:srgbClr val="002D02"/>
              </a:solidFill>
              <a:ea typeface="Open Sans Bold"/>
            </a:endParaRPr>
          </a:p>
        </p:txBody>
      </p:sp>
      <p:sp>
        <p:nvSpPr>
          <p:cNvPr id="8" name="TextBox 8"/>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grpSp>
        <p:nvGrpSpPr>
          <p:cNvPr id="9" name="Group 9"/>
          <p:cNvGrpSpPr/>
          <p:nvPr/>
        </p:nvGrpSpPr>
        <p:grpSpPr>
          <a:xfrm>
            <a:off x="9812087" y="3212626"/>
            <a:ext cx="7202676" cy="5868864"/>
            <a:chOff x="0" y="0"/>
            <a:chExt cx="1897001" cy="1545709"/>
          </a:xfrm>
        </p:grpSpPr>
        <p:sp>
          <p:nvSpPr>
            <p:cNvPr id="10" name="Freeform 10"/>
            <p:cNvSpPr/>
            <p:nvPr/>
          </p:nvSpPr>
          <p:spPr>
            <a:xfrm>
              <a:off x="0" y="0"/>
              <a:ext cx="1897001" cy="1545709"/>
            </a:xfrm>
            <a:custGeom>
              <a:avLst/>
              <a:gdLst/>
              <a:ahLst/>
              <a:cxnLst/>
              <a:rect l="l" t="t" r="r" b="b"/>
              <a:pathLst>
                <a:path w="1897001" h="1545709">
                  <a:moveTo>
                    <a:pt x="54818" y="0"/>
                  </a:moveTo>
                  <a:lnTo>
                    <a:pt x="1842183" y="0"/>
                  </a:lnTo>
                  <a:cubicBezTo>
                    <a:pt x="1872458" y="0"/>
                    <a:pt x="1897001" y="24543"/>
                    <a:pt x="1897001" y="54818"/>
                  </a:cubicBezTo>
                  <a:lnTo>
                    <a:pt x="1897001" y="1490891"/>
                  </a:lnTo>
                  <a:cubicBezTo>
                    <a:pt x="1897001" y="1521166"/>
                    <a:pt x="1872458" y="1545709"/>
                    <a:pt x="1842183" y="1545709"/>
                  </a:cubicBezTo>
                  <a:lnTo>
                    <a:pt x="54818" y="1545709"/>
                  </a:lnTo>
                  <a:cubicBezTo>
                    <a:pt x="24543" y="1545709"/>
                    <a:pt x="0" y="1521166"/>
                    <a:pt x="0" y="1490891"/>
                  </a:cubicBezTo>
                  <a:lnTo>
                    <a:pt x="0" y="54818"/>
                  </a:lnTo>
                  <a:cubicBezTo>
                    <a:pt x="0" y="24543"/>
                    <a:pt x="24543" y="0"/>
                    <a:pt x="54818" y="0"/>
                  </a:cubicBezTo>
                  <a:close/>
                </a:path>
              </a:pathLst>
            </a:custGeom>
            <a:solidFill>
              <a:srgbClr val="EAFDFD"/>
            </a:solidFill>
            <a:ln w="47625">
              <a:solidFill>
                <a:srgbClr val="000000"/>
              </a:solidFill>
            </a:ln>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12" name="Picture 12"/>
          <p:cNvPicPr>
            <a:picLocks noChangeAspect="1"/>
          </p:cNvPicPr>
          <p:nvPr/>
        </p:nvPicPr>
        <p:blipFill>
          <a:blip r:embed="rId5"/>
          <a:srcRect/>
          <a:stretch>
            <a:fillRect/>
          </a:stretch>
        </p:blipFill>
        <p:spPr>
          <a:xfrm>
            <a:off x="1028700" y="2710720"/>
            <a:ext cx="8361206" cy="6668447"/>
          </a:xfrm>
          <a:prstGeom prst="rect">
            <a:avLst/>
          </a:prstGeom>
        </p:spPr>
      </p:pic>
      <p:sp>
        <p:nvSpPr>
          <p:cNvPr id="13" name="TextBox 13"/>
          <p:cNvSpPr txBox="1"/>
          <p:nvPr/>
        </p:nvSpPr>
        <p:spPr>
          <a:xfrm>
            <a:off x="9812087" y="3916938"/>
            <a:ext cx="7202676" cy="4364990"/>
          </a:xfrm>
          <a:prstGeom prst="rect">
            <a:avLst/>
          </a:prstGeom>
        </p:spPr>
        <p:txBody>
          <a:bodyPr lIns="0" tIns="0" rIns="0" bIns="0" rtlCol="0" anchor="t">
            <a:spAutoFit/>
          </a:bodyPr>
          <a:lstStyle/>
          <a:p>
            <a:pPr marL="474981" lvl="1" indent="-237491">
              <a:lnSpc>
                <a:spcPts val="3520"/>
              </a:lnSpc>
              <a:buFont typeface="Arial"/>
              <a:buChar char="•"/>
            </a:pPr>
            <a:r>
              <a:rPr lang="en-US" sz="2200" spc="-85">
                <a:solidFill>
                  <a:srgbClr val="002D02"/>
                </a:solidFill>
                <a:ea typeface="210 합창단 L"/>
              </a:rPr>
              <a:t>전 월 대비 비정상적 출결 건수에 대한 각각의 </a:t>
            </a:r>
            <a:r>
              <a:rPr lang="en-US" sz="2200" spc="-85">
                <a:solidFill>
                  <a:srgbClr val="002D02"/>
                </a:solidFill>
                <a:ea typeface="210 합창단 L Bold"/>
              </a:rPr>
              <a:t>변동량</a:t>
            </a:r>
            <a:r>
              <a:rPr lang="en-US" sz="2200" spc="-85">
                <a:solidFill>
                  <a:srgbClr val="002D02"/>
                </a:solidFill>
                <a:latin typeface="210 합창단 L"/>
              </a:rPr>
              <a:t> 표현</a:t>
            </a:r>
          </a:p>
          <a:p>
            <a:pPr>
              <a:lnSpc>
                <a:spcPts val="3520"/>
              </a:lnSpc>
            </a:pPr>
            <a:endParaRPr lang="en-US" sz="2200" spc="-85">
              <a:solidFill>
                <a:srgbClr val="002D02"/>
              </a:solidFill>
              <a:latin typeface="210 합창단 L"/>
            </a:endParaRPr>
          </a:p>
          <a:p>
            <a:pPr marL="474981" lvl="1" indent="-237491">
              <a:lnSpc>
                <a:spcPts val="3520"/>
              </a:lnSpc>
              <a:buFont typeface="Arial"/>
              <a:buChar char="•"/>
            </a:pPr>
            <a:r>
              <a:rPr lang="en-US" sz="2200" spc="-85">
                <a:solidFill>
                  <a:srgbClr val="002D02"/>
                </a:solidFill>
                <a:latin typeface="210 합창단 L"/>
              </a:rPr>
              <a:t>10월 대비 11월에 </a:t>
            </a:r>
            <a:r>
              <a:rPr lang="en-US" sz="2200" spc="-85">
                <a:solidFill>
                  <a:srgbClr val="D4422E"/>
                </a:solidFill>
                <a:ea typeface="210 합창단 L"/>
              </a:rPr>
              <a:t>증가폭이 크게 변동</a:t>
            </a:r>
            <a:r>
              <a:rPr lang="en-US" sz="2200" spc="-85">
                <a:solidFill>
                  <a:srgbClr val="002D02"/>
                </a:solidFill>
                <a:ea typeface="210 합창단 L"/>
              </a:rPr>
              <a:t>됨을 발견</a:t>
            </a:r>
          </a:p>
          <a:p>
            <a:pPr>
              <a:lnSpc>
                <a:spcPts val="3520"/>
              </a:lnSpc>
            </a:pPr>
            <a:endParaRPr lang="en-US" sz="2200" spc="-85">
              <a:solidFill>
                <a:srgbClr val="002D02"/>
              </a:solidFill>
              <a:ea typeface="210 합창단 L"/>
            </a:endParaRPr>
          </a:p>
          <a:p>
            <a:pPr marL="474981" lvl="1" indent="-237491">
              <a:lnSpc>
                <a:spcPts val="3520"/>
              </a:lnSpc>
              <a:buFont typeface="Arial"/>
              <a:buChar char="•"/>
            </a:pPr>
            <a:r>
              <a:rPr lang="en-US" sz="2200" spc="-85">
                <a:solidFill>
                  <a:srgbClr val="002D02"/>
                </a:solidFill>
                <a:latin typeface="210 합창단 L"/>
              </a:rPr>
              <a:t>12월은 조퇴 건 수의 감소보단 전 달(최대치)과 비교 시,</a:t>
            </a:r>
          </a:p>
          <a:p>
            <a:pPr>
              <a:lnSpc>
                <a:spcPts val="3520"/>
              </a:lnSpc>
            </a:pPr>
            <a:r>
              <a:rPr lang="en-US" sz="2200" spc="-85">
                <a:solidFill>
                  <a:srgbClr val="002D02"/>
                </a:solidFill>
                <a:latin typeface="210 합창단 L"/>
              </a:rPr>
              <a:t>       </a:t>
            </a:r>
            <a:r>
              <a:rPr lang="en-US" sz="2200" spc="-85">
                <a:solidFill>
                  <a:srgbClr val="002D02"/>
                </a:solidFill>
                <a:ea typeface="210 합창단 L Bold"/>
              </a:rPr>
              <a:t>평균 조퇴 건 수</a:t>
            </a:r>
            <a:r>
              <a:rPr lang="en-US" sz="2200" spc="-85">
                <a:solidFill>
                  <a:srgbClr val="002D02"/>
                </a:solidFill>
                <a:ea typeface="210 합창단 L"/>
              </a:rPr>
              <a:t>라고 판단할 수 있음</a:t>
            </a:r>
          </a:p>
          <a:p>
            <a:pPr>
              <a:lnSpc>
                <a:spcPts val="3520"/>
              </a:lnSpc>
            </a:pPr>
            <a:endParaRPr lang="en-US" sz="2200" spc="-85">
              <a:solidFill>
                <a:srgbClr val="002D02"/>
              </a:solidFill>
              <a:ea typeface="210 합창단 L"/>
            </a:endParaRPr>
          </a:p>
          <a:p>
            <a:pPr marL="474981" lvl="1" indent="-237491">
              <a:lnSpc>
                <a:spcPts val="3520"/>
              </a:lnSpc>
              <a:buFont typeface="Arial"/>
              <a:buChar char="•"/>
            </a:pPr>
            <a:r>
              <a:rPr lang="en-US" sz="2200" spc="-85">
                <a:solidFill>
                  <a:srgbClr val="002D02"/>
                </a:solidFill>
                <a:ea typeface="210 합창단 L"/>
              </a:rPr>
              <a:t>조퇴 건 수 변동량은 </a:t>
            </a:r>
            <a:r>
              <a:rPr lang="en-US" sz="2200" spc="-85">
                <a:solidFill>
                  <a:srgbClr val="D4422E"/>
                </a:solidFill>
                <a:latin typeface="210 합창단 L"/>
              </a:rPr>
              <a:t>11월, 12월</a:t>
            </a:r>
            <a:r>
              <a:rPr lang="en-US" sz="2200" spc="-85">
                <a:solidFill>
                  <a:srgbClr val="002D02"/>
                </a:solidFill>
                <a:ea typeface="210 합창단 L"/>
              </a:rPr>
              <a:t>에 가장 큰 변동 폭을 기록</a:t>
            </a:r>
          </a:p>
          <a:p>
            <a:pPr>
              <a:lnSpc>
                <a:spcPts val="3520"/>
              </a:lnSpc>
            </a:pPr>
            <a:endParaRPr lang="en-US" sz="2200" spc="-85">
              <a:solidFill>
                <a:srgbClr val="002D02"/>
              </a:solidFill>
              <a:ea typeface="210 합창단 L"/>
            </a:endParaRPr>
          </a:p>
          <a:p>
            <a:pPr marL="474981" lvl="1" indent="-237491">
              <a:lnSpc>
                <a:spcPts val="3520"/>
              </a:lnSpc>
              <a:buFont typeface="Arial"/>
              <a:buChar char="•"/>
            </a:pPr>
            <a:r>
              <a:rPr lang="en-US" sz="2200" spc="-87">
                <a:solidFill>
                  <a:srgbClr val="002D02"/>
                </a:solidFill>
                <a:ea typeface="210 합창단 L"/>
              </a:rPr>
              <a:t>지각 건 수의 경우 변동폭이 </a:t>
            </a:r>
            <a:r>
              <a:rPr lang="en-US" sz="2200" spc="-87">
                <a:solidFill>
                  <a:srgbClr val="002D02"/>
                </a:solidFill>
                <a:ea typeface="210 합창단 L Bold"/>
              </a:rPr>
              <a:t>일정</a:t>
            </a:r>
            <a:r>
              <a:rPr lang="en-US" sz="2200" spc="-87">
                <a:solidFill>
                  <a:srgbClr val="002D02"/>
                </a:solidFill>
                <a:ea typeface="210 합창단 L"/>
              </a:rPr>
              <a:t>하다고 판단할 수 있음</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8471078" y="9360117"/>
            <a:ext cx="1341009" cy="257959"/>
          </a:xfrm>
          <a:prstGeom prst="rect">
            <a:avLst/>
          </a:prstGeom>
        </p:spPr>
        <p:txBody>
          <a:bodyPr lIns="0" tIns="0" rIns="0" bIns="0" rtlCol="0" anchor="t">
            <a:spAutoFit/>
          </a:bodyPr>
          <a:lstStyle/>
          <a:p>
            <a:pPr algn="ctr">
              <a:lnSpc>
                <a:spcPts val="1439"/>
              </a:lnSpc>
            </a:pPr>
            <a:r>
              <a:rPr lang="en-US" sz="1200">
                <a:solidFill>
                  <a:srgbClr val="002D02"/>
                </a:solidFill>
                <a:latin typeface="Arimo Bold"/>
              </a:rPr>
              <a:t>8</a:t>
            </a:r>
          </a:p>
        </p:txBody>
      </p:sp>
      <p:grpSp>
        <p:nvGrpSpPr>
          <p:cNvPr id="6" name="Group 6"/>
          <p:cNvGrpSpPr/>
          <p:nvPr/>
        </p:nvGrpSpPr>
        <p:grpSpPr>
          <a:xfrm>
            <a:off x="1353576" y="7302858"/>
            <a:ext cx="15905724" cy="2315218"/>
            <a:chOff x="0" y="0"/>
            <a:chExt cx="4189162" cy="609769"/>
          </a:xfrm>
        </p:grpSpPr>
        <p:sp>
          <p:nvSpPr>
            <p:cNvPr id="7" name="Freeform 7"/>
            <p:cNvSpPr/>
            <p:nvPr/>
          </p:nvSpPr>
          <p:spPr>
            <a:xfrm>
              <a:off x="0" y="0"/>
              <a:ext cx="4189162" cy="609769"/>
            </a:xfrm>
            <a:custGeom>
              <a:avLst/>
              <a:gdLst/>
              <a:ahLst/>
              <a:cxnLst/>
              <a:rect l="l" t="t" r="r" b="b"/>
              <a:pathLst>
                <a:path w="4189162" h="609769">
                  <a:moveTo>
                    <a:pt x="24824" y="0"/>
                  </a:moveTo>
                  <a:lnTo>
                    <a:pt x="4164338" y="0"/>
                  </a:lnTo>
                  <a:cubicBezTo>
                    <a:pt x="4178048" y="0"/>
                    <a:pt x="4189162" y="11114"/>
                    <a:pt x="4189162" y="24824"/>
                  </a:cubicBezTo>
                  <a:lnTo>
                    <a:pt x="4189162" y="584946"/>
                  </a:lnTo>
                  <a:cubicBezTo>
                    <a:pt x="4189162" y="591529"/>
                    <a:pt x="4186547" y="597843"/>
                    <a:pt x="4181892" y="602499"/>
                  </a:cubicBezTo>
                  <a:cubicBezTo>
                    <a:pt x="4177236" y="607154"/>
                    <a:pt x="4170922" y="609769"/>
                    <a:pt x="4164338" y="609769"/>
                  </a:cubicBezTo>
                  <a:lnTo>
                    <a:pt x="24824" y="609769"/>
                  </a:lnTo>
                  <a:cubicBezTo>
                    <a:pt x="18240" y="609769"/>
                    <a:pt x="11926" y="607154"/>
                    <a:pt x="7271" y="602499"/>
                  </a:cubicBezTo>
                  <a:cubicBezTo>
                    <a:pt x="2615" y="597843"/>
                    <a:pt x="0" y="591529"/>
                    <a:pt x="0" y="584946"/>
                  </a:cubicBezTo>
                  <a:lnTo>
                    <a:pt x="0" y="24824"/>
                  </a:lnTo>
                  <a:cubicBezTo>
                    <a:pt x="0" y="18240"/>
                    <a:pt x="2615" y="11926"/>
                    <a:pt x="7271" y="7271"/>
                  </a:cubicBezTo>
                  <a:cubicBezTo>
                    <a:pt x="11926" y="2615"/>
                    <a:pt x="18240" y="0"/>
                    <a:pt x="24824" y="0"/>
                  </a:cubicBezTo>
                  <a:close/>
                </a:path>
              </a:pathLst>
            </a:custGeom>
            <a:solidFill>
              <a:srgbClr val="EAFDFD"/>
            </a:solidFill>
            <a:ln w="47625">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9" name="Picture 9"/>
          <p:cNvPicPr>
            <a:picLocks noChangeAspect="1"/>
          </p:cNvPicPr>
          <p:nvPr/>
        </p:nvPicPr>
        <p:blipFill>
          <a:blip r:embed="rId5"/>
          <a:srcRect/>
          <a:stretch>
            <a:fillRect/>
          </a:stretch>
        </p:blipFill>
        <p:spPr>
          <a:xfrm>
            <a:off x="2302462" y="2346907"/>
            <a:ext cx="6149268" cy="4562757"/>
          </a:xfrm>
          <a:prstGeom prst="rect">
            <a:avLst/>
          </a:prstGeom>
        </p:spPr>
      </p:pic>
      <p:pic>
        <p:nvPicPr>
          <p:cNvPr id="10" name="Picture 10"/>
          <p:cNvPicPr>
            <a:picLocks noChangeAspect="1"/>
          </p:cNvPicPr>
          <p:nvPr/>
        </p:nvPicPr>
        <p:blipFill>
          <a:blip r:embed="rId6"/>
          <a:srcRect/>
          <a:stretch>
            <a:fillRect/>
          </a:stretch>
        </p:blipFill>
        <p:spPr>
          <a:xfrm>
            <a:off x="9659555" y="2346907"/>
            <a:ext cx="6012939" cy="4494396"/>
          </a:xfrm>
          <a:prstGeom prst="rect">
            <a:avLst/>
          </a:prstGeom>
        </p:spPr>
      </p:pic>
      <p:sp>
        <p:nvSpPr>
          <p:cNvPr id="11" name="TextBox 11"/>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12" name="TextBox 12"/>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데이터</a:t>
            </a:r>
            <a:r>
              <a:rPr lang="en-US" sz="1900" b="1" spc="-75" dirty="0">
                <a:solidFill>
                  <a:srgbClr val="002D02"/>
                </a:solidFill>
                <a:ea typeface="Open Sans Bold"/>
              </a:rPr>
              <a:t> </a:t>
            </a:r>
            <a:r>
              <a:rPr lang="en-US" sz="1900" b="1" spc="-75" dirty="0" err="1">
                <a:solidFill>
                  <a:srgbClr val="002D02"/>
                </a:solidFill>
                <a:ea typeface="Open Sans Bold"/>
              </a:rPr>
              <a:t>분석을</a:t>
            </a:r>
            <a:r>
              <a:rPr lang="en-US" sz="1900" b="1" spc="-75" dirty="0">
                <a:solidFill>
                  <a:srgbClr val="002D02"/>
                </a:solidFill>
                <a:ea typeface="Open Sans Bold"/>
              </a:rPr>
              <a:t> </a:t>
            </a:r>
            <a:r>
              <a:rPr lang="en-US" sz="1900" b="1" spc="-75" dirty="0" err="1">
                <a:solidFill>
                  <a:srgbClr val="002D02"/>
                </a:solidFill>
                <a:ea typeface="Open Sans Bold"/>
              </a:rPr>
              <a:t>통해</a:t>
            </a:r>
            <a:r>
              <a:rPr lang="en-US" sz="1900" b="1" spc="-75" dirty="0">
                <a:solidFill>
                  <a:srgbClr val="002D02"/>
                </a:solidFill>
                <a:ea typeface="Open Sans Bold"/>
              </a:rPr>
              <a:t> </a:t>
            </a:r>
            <a:r>
              <a:rPr lang="en-US" sz="1900" b="1" spc="-75" dirty="0" err="1">
                <a:solidFill>
                  <a:srgbClr val="002D02"/>
                </a:solidFill>
                <a:ea typeface="Open Sans Bold"/>
              </a:rPr>
              <a:t>도출한</a:t>
            </a:r>
            <a:r>
              <a:rPr lang="en-US" sz="1900" b="1" spc="-75" dirty="0">
                <a:solidFill>
                  <a:srgbClr val="002D02"/>
                </a:solidFill>
                <a:ea typeface="Open Sans Bold"/>
              </a:rPr>
              <a:t> </a:t>
            </a:r>
            <a:r>
              <a:rPr lang="en-US" sz="1900" b="1" spc="-75" dirty="0" err="1">
                <a:solidFill>
                  <a:srgbClr val="002D02"/>
                </a:solidFill>
                <a:ea typeface="Open Sans Bold"/>
              </a:rPr>
              <a:t>결론</a:t>
            </a:r>
            <a:r>
              <a:rPr lang="en-US" sz="1900" b="1" spc="-75" dirty="0">
                <a:solidFill>
                  <a:srgbClr val="002D02"/>
                </a:solidFill>
                <a:ea typeface="Open Sans Bold"/>
              </a:rPr>
              <a:t> </a:t>
            </a:r>
            <a:r>
              <a:rPr lang="en-US" sz="1900" b="1" spc="-75" dirty="0" err="1">
                <a:solidFill>
                  <a:srgbClr val="002D02"/>
                </a:solidFill>
                <a:ea typeface="Open Sans Bold"/>
              </a:rPr>
              <a:t>설명</a:t>
            </a:r>
            <a:endParaRPr lang="en-US" sz="1900" b="1" spc="-75" dirty="0">
              <a:solidFill>
                <a:srgbClr val="002D02"/>
              </a:solidFill>
              <a:ea typeface="Open Sans Bold"/>
            </a:endParaRPr>
          </a:p>
        </p:txBody>
      </p:sp>
      <p:sp>
        <p:nvSpPr>
          <p:cNvPr id="13" name="TextBox 13"/>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4" name="TextBox 14"/>
          <p:cNvSpPr txBox="1"/>
          <p:nvPr/>
        </p:nvSpPr>
        <p:spPr>
          <a:xfrm>
            <a:off x="2061383" y="7347814"/>
            <a:ext cx="14719975" cy="2131262"/>
          </a:xfrm>
          <a:prstGeom prst="rect">
            <a:avLst/>
          </a:prstGeom>
        </p:spPr>
        <p:txBody>
          <a:bodyPr lIns="0" tIns="0" rIns="0" bIns="0" rtlCol="0" anchor="t">
            <a:spAutoFit/>
          </a:bodyPr>
          <a:lstStyle/>
          <a:p>
            <a:pPr marL="518160" lvl="1" indent="-259080">
              <a:lnSpc>
                <a:spcPts val="4320"/>
              </a:lnSpc>
              <a:buFont typeface="Arial"/>
              <a:buChar char="•"/>
            </a:pPr>
            <a:r>
              <a:rPr lang="en-US" sz="2400" spc="-93">
                <a:solidFill>
                  <a:srgbClr val="002D02"/>
                </a:solidFill>
                <a:ea typeface="210 합창단 L"/>
              </a:rPr>
              <a:t>월별 출석률 현황과 전 월 대비 출석률 변동량을 표현</a:t>
            </a:r>
          </a:p>
          <a:p>
            <a:pPr marL="518160" lvl="1" indent="-259080">
              <a:lnSpc>
                <a:spcPts val="4320"/>
              </a:lnSpc>
              <a:buFont typeface="Arial"/>
              <a:buChar char="•"/>
            </a:pPr>
            <a:r>
              <a:rPr lang="en-US" sz="2400" spc="-93">
                <a:solidFill>
                  <a:srgbClr val="D4422E"/>
                </a:solidFill>
                <a:latin typeface="210 합창단 L Bold"/>
              </a:rPr>
              <a:t>11월</a:t>
            </a:r>
            <a:r>
              <a:rPr lang="en-US" sz="2400" spc="-93">
                <a:solidFill>
                  <a:srgbClr val="002D02"/>
                </a:solidFill>
                <a:latin typeface="210 합창단 L"/>
              </a:rPr>
              <a:t> 기준 출석률의 </a:t>
            </a:r>
            <a:r>
              <a:rPr lang="en-US" sz="2400" spc="-93">
                <a:solidFill>
                  <a:srgbClr val="D4422E"/>
                </a:solidFill>
                <a:ea typeface="210 합창단 L Bold"/>
              </a:rPr>
              <a:t>변동량(감소량)</a:t>
            </a:r>
            <a:r>
              <a:rPr lang="en-US" sz="2400" spc="-93">
                <a:solidFill>
                  <a:srgbClr val="002D02"/>
                </a:solidFill>
                <a:ea typeface="210 합창단 L Bold"/>
              </a:rPr>
              <a:t>이 가장 크게</a:t>
            </a:r>
            <a:r>
              <a:rPr lang="en-US" sz="2400" spc="-93">
                <a:solidFill>
                  <a:srgbClr val="002D02"/>
                </a:solidFill>
                <a:latin typeface="210 합창단 L"/>
              </a:rPr>
              <a:t> 나타남</a:t>
            </a:r>
          </a:p>
          <a:p>
            <a:pPr marL="518160" lvl="1" indent="-259080">
              <a:lnSpc>
                <a:spcPts val="4320"/>
              </a:lnSpc>
              <a:buFont typeface="Arial"/>
              <a:buChar char="•"/>
            </a:pPr>
            <a:r>
              <a:rPr lang="en-US" sz="2400" spc="-93">
                <a:solidFill>
                  <a:srgbClr val="002D02"/>
                </a:solidFill>
                <a:latin typeface="210 합창단 L"/>
              </a:rPr>
              <a:t>8월 부터 2월 전체 기간 분석 시 전체적으로 우하향 그래프를 보임</a:t>
            </a:r>
          </a:p>
          <a:p>
            <a:pPr marL="518160" lvl="1" indent="-259080">
              <a:lnSpc>
                <a:spcPts val="4320"/>
              </a:lnSpc>
              <a:buFont typeface="Arial"/>
              <a:buChar char="•"/>
            </a:pPr>
            <a:r>
              <a:rPr lang="en-US" sz="2400" spc="-95">
                <a:solidFill>
                  <a:srgbClr val="002D02"/>
                </a:solidFill>
                <a:latin typeface="210 합창단 L"/>
              </a:rPr>
              <a:t>12월의 반등 구간의 경우 전 달(하락 최대 폭) 대비 평균치로 복귀 되었다고 판단</a:t>
            </a:r>
          </a:p>
        </p:txBody>
      </p:sp>
      <p:grpSp>
        <p:nvGrpSpPr>
          <p:cNvPr id="15" name="Group 15"/>
          <p:cNvGrpSpPr/>
          <p:nvPr/>
        </p:nvGrpSpPr>
        <p:grpSpPr>
          <a:xfrm>
            <a:off x="12016928" y="4017770"/>
            <a:ext cx="960018" cy="2852108"/>
            <a:chOff x="0" y="0"/>
            <a:chExt cx="252844" cy="751172"/>
          </a:xfrm>
        </p:grpSpPr>
        <p:sp>
          <p:nvSpPr>
            <p:cNvPr id="16" name="Freeform 16"/>
            <p:cNvSpPr/>
            <p:nvPr/>
          </p:nvSpPr>
          <p:spPr>
            <a:xfrm>
              <a:off x="0" y="0"/>
              <a:ext cx="252844" cy="751172"/>
            </a:xfrm>
            <a:custGeom>
              <a:avLst/>
              <a:gdLst/>
              <a:ahLst/>
              <a:cxnLst/>
              <a:rect l="l" t="t" r="r" b="b"/>
              <a:pathLst>
                <a:path w="252844" h="751172">
                  <a:moveTo>
                    <a:pt x="0" y="0"/>
                  </a:moveTo>
                  <a:lnTo>
                    <a:pt x="252844" y="0"/>
                  </a:lnTo>
                  <a:lnTo>
                    <a:pt x="252844" y="751172"/>
                  </a:lnTo>
                  <a:lnTo>
                    <a:pt x="0" y="751172"/>
                  </a:lnTo>
                  <a:close/>
                </a:path>
              </a:pathLst>
            </a:custGeom>
            <a:solidFill>
              <a:srgbClr val="000000">
                <a:alpha val="0"/>
              </a:srgbClr>
            </a:solidFill>
            <a:ln w="76200">
              <a:solidFill>
                <a:srgbClr val="F4EA01"/>
              </a:solidFill>
            </a:ln>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grpSp>
        <p:nvGrpSpPr>
          <p:cNvPr id="5" name="Group 5"/>
          <p:cNvGrpSpPr/>
          <p:nvPr/>
        </p:nvGrpSpPr>
        <p:grpSpPr>
          <a:xfrm>
            <a:off x="8471078" y="2741593"/>
            <a:ext cx="7697168" cy="6516707"/>
            <a:chOff x="0" y="0"/>
            <a:chExt cx="2027238" cy="1716334"/>
          </a:xfrm>
        </p:grpSpPr>
        <p:sp>
          <p:nvSpPr>
            <p:cNvPr id="6" name="Freeform 6"/>
            <p:cNvSpPr/>
            <p:nvPr/>
          </p:nvSpPr>
          <p:spPr>
            <a:xfrm>
              <a:off x="0" y="0"/>
              <a:ext cx="2027238" cy="1716334"/>
            </a:xfrm>
            <a:custGeom>
              <a:avLst/>
              <a:gdLst/>
              <a:ahLst/>
              <a:cxnLst/>
              <a:rect l="l" t="t" r="r" b="b"/>
              <a:pathLst>
                <a:path w="2027238" h="1716334">
                  <a:moveTo>
                    <a:pt x="51297" y="0"/>
                  </a:moveTo>
                  <a:lnTo>
                    <a:pt x="1975941" y="0"/>
                  </a:lnTo>
                  <a:cubicBezTo>
                    <a:pt x="2004271" y="0"/>
                    <a:pt x="2027238" y="22966"/>
                    <a:pt x="2027238" y="51297"/>
                  </a:cubicBezTo>
                  <a:lnTo>
                    <a:pt x="2027238" y="1665038"/>
                  </a:lnTo>
                  <a:cubicBezTo>
                    <a:pt x="2027238" y="1693368"/>
                    <a:pt x="2004271" y="1716334"/>
                    <a:pt x="1975941" y="1716334"/>
                  </a:cubicBezTo>
                  <a:lnTo>
                    <a:pt x="51297" y="1716334"/>
                  </a:lnTo>
                  <a:cubicBezTo>
                    <a:pt x="22966" y="1716334"/>
                    <a:pt x="0" y="1693368"/>
                    <a:pt x="0" y="1665038"/>
                  </a:cubicBezTo>
                  <a:lnTo>
                    <a:pt x="0" y="51297"/>
                  </a:lnTo>
                  <a:cubicBezTo>
                    <a:pt x="0" y="22966"/>
                    <a:pt x="22966" y="0"/>
                    <a:pt x="51297" y="0"/>
                  </a:cubicBezTo>
                  <a:close/>
                </a:path>
              </a:pathLst>
            </a:custGeom>
            <a:solidFill>
              <a:srgbClr val="EAFDFD"/>
            </a:solidFill>
            <a:ln w="47625">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8" name="Picture 8"/>
          <p:cNvPicPr>
            <a:picLocks noChangeAspect="1"/>
          </p:cNvPicPr>
          <p:nvPr/>
        </p:nvPicPr>
        <p:blipFill>
          <a:blip r:embed="rId5"/>
          <a:srcRect l="2165"/>
          <a:stretch>
            <a:fillRect/>
          </a:stretch>
        </p:blipFill>
        <p:spPr>
          <a:xfrm>
            <a:off x="1546500" y="2139772"/>
            <a:ext cx="5015283" cy="7612114"/>
          </a:xfrm>
          <a:prstGeom prst="rect">
            <a:avLst/>
          </a:prstGeom>
        </p:spPr>
      </p:pic>
      <p:sp>
        <p:nvSpPr>
          <p:cNvPr id="9" name="TextBox 9"/>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10" name="TextBox 10"/>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a:solidFill>
                  <a:srgbClr val="002D02"/>
                </a:solidFill>
                <a:latin typeface="Open Sans Bold"/>
              </a:rPr>
              <a:t> </a:t>
            </a:r>
            <a:r>
              <a:rPr lang="en-US" sz="1900" b="1" spc="-75" dirty="0" err="1">
                <a:solidFill>
                  <a:srgbClr val="002D02"/>
                </a:solidFill>
                <a:latin typeface="Open Sans Bold"/>
              </a:rPr>
              <a:t>요인분석</a:t>
            </a:r>
            <a:endParaRPr lang="en-US" sz="1900" b="1" spc="-75" dirty="0">
              <a:solidFill>
                <a:srgbClr val="002D02"/>
              </a:solidFill>
              <a:latin typeface="Open Sans Bold"/>
            </a:endParaRPr>
          </a:p>
        </p:txBody>
      </p:sp>
      <p:sp>
        <p:nvSpPr>
          <p:cNvPr id="11" name="TextBox 11"/>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2" name="TextBox 12"/>
          <p:cNvSpPr txBox="1"/>
          <p:nvPr/>
        </p:nvSpPr>
        <p:spPr>
          <a:xfrm>
            <a:off x="8750281" y="2914768"/>
            <a:ext cx="7868364" cy="6540148"/>
          </a:xfrm>
          <a:prstGeom prst="rect">
            <a:avLst/>
          </a:prstGeom>
        </p:spPr>
        <p:txBody>
          <a:bodyPr lIns="0" tIns="0" rIns="0" bIns="0" rtlCol="0" anchor="t">
            <a:spAutoFit/>
          </a:bodyPr>
          <a:lstStyle/>
          <a:p>
            <a:pPr marL="539749" lvl="1" indent="-269875">
              <a:lnSpc>
                <a:spcPts val="3999"/>
              </a:lnSpc>
              <a:buFont typeface="Arial"/>
              <a:buChar char="•"/>
            </a:pPr>
            <a:r>
              <a:rPr lang="en-US" sz="2499" spc="-97">
                <a:solidFill>
                  <a:srgbClr val="002D02"/>
                </a:solidFill>
                <a:ea typeface="210 합창단 L"/>
              </a:rPr>
              <a:t>비정상 출결에 영향을 미치는 요인 3가지로 정의</a:t>
            </a:r>
          </a:p>
          <a:p>
            <a:pPr>
              <a:lnSpc>
                <a:spcPts val="3999"/>
              </a:lnSpc>
            </a:pPr>
            <a:r>
              <a:rPr lang="en-US" sz="2499" spc="-97">
                <a:solidFill>
                  <a:srgbClr val="002D02"/>
                </a:solidFill>
                <a:latin typeface="210 합창단 L"/>
              </a:rPr>
              <a:t>        ⇒ </a:t>
            </a:r>
            <a:r>
              <a:rPr lang="en-US" sz="2499" spc="-97">
                <a:solidFill>
                  <a:srgbClr val="A6639F"/>
                </a:solidFill>
                <a:ea typeface="210 합창단 L"/>
              </a:rPr>
              <a:t>교통 요인</a:t>
            </a:r>
            <a:r>
              <a:rPr lang="en-US" sz="2499" spc="-97">
                <a:solidFill>
                  <a:srgbClr val="002D02"/>
                </a:solidFill>
                <a:latin typeface="210 합창단 L"/>
              </a:rPr>
              <a:t>, </a:t>
            </a:r>
            <a:r>
              <a:rPr lang="en-US" sz="2499" spc="-97">
                <a:solidFill>
                  <a:srgbClr val="004AAD"/>
                </a:solidFill>
                <a:ea typeface="210 합창단 L"/>
              </a:rPr>
              <a:t>날씨 요인</a:t>
            </a:r>
            <a:r>
              <a:rPr lang="en-US" sz="2499" spc="-97">
                <a:solidFill>
                  <a:srgbClr val="002D02"/>
                </a:solidFill>
                <a:latin typeface="210 합창단 L"/>
              </a:rPr>
              <a:t>, </a:t>
            </a:r>
            <a:r>
              <a:rPr lang="en-US" sz="2499" spc="-97">
                <a:solidFill>
                  <a:srgbClr val="D4422E"/>
                </a:solidFill>
                <a:ea typeface="210 합창단 L"/>
              </a:rPr>
              <a:t>기타 요인</a:t>
            </a:r>
          </a:p>
          <a:p>
            <a:pPr>
              <a:lnSpc>
                <a:spcPts val="3999"/>
              </a:lnSpc>
            </a:pPr>
            <a:endParaRPr lang="en-US" sz="2499" spc="-97">
              <a:solidFill>
                <a:srgbClr val="D4422E"/>
              </a:solidFill>
              <a:ea typeface="210 합창단 L"/>
            </a:endParaRPr>
          </a:p>
          <a:p>
            <a:pPr marL="539749" lvl="1" indent="-269875">
              <a:lnSpc>
                <a:spcPts val="3999"/>
              </a:lnSpc>
              <a:buFont typeface="Arial"/>
              <a:buChar char="•"/>
            </a:pPr>
            <a:r>
              <a:rPr lang="en-US" sz="2499" spc="-97">
                <a:solidFill>
                  <a:srgbClr val="002D02"/>
                </a:solidFill>
                <a:ea typeface="210 합창단 L"/>
              </a:rPr>
              <a:t>비정상 출결에 </a:t>
            </a:r>
            <a:r>
              <a:rPr lang="en-US" sz="2499" spc="-97">
                <a:solidFill>
                  <a:srgbClr val="002D02"/>
                </a:solidFill>
                <a:ea typeface="210 합창단 L Bold"/>
              </a:rPr>
              <a:t>가장 많은 영향</a:t>
            </a:r>
            <a:r>
              <a:rPr lang="en-US" sz="2499" spc="-97">
                <a:solidFill>
                  <a:srgbClr val="002D02"/>
                </a:solidFill>
                <a:ea typeface="210 합창단 L"/>
              </a:rPr>
              <a:t>을 미치는 요인은 </a:t>
            </a:r>
          </a:p>
          <a:p>
            <a:pPr>
              <a:lnSpc>
                <a:spcPts val="3999"/>
              </a:lnSpc>
            </a:pPr>
            <a:r>
              <a:rPr lang="en-US" sz="2499" spc="-97">
                <a:solidFill>
                  <a:srgbClr val="002D02"/>
                </a:solidFill>
                <a:latin typeface="210 합창단 L"/>
              </a:rPr>
              <a:t>       </a:t>
            </a:r>
            <a:r>
              <a:rPr lang="en-US" sz="2499" spc="-97">
                <a:solidFill>
                  <a:srgbClr val="D4422E"/>
                </a:solidFill>
                <a:ea typeface="210 합창단 L"/>
              </a:rPr>
              <a:t>기타 요인임. </a:t>
            </a:r>
            <a:r>
              <a:rPr lang="en-US" sz="2499" spc="-97">
                <a:solidFill>
                  <a:srgbClr val="000000"/>
                </a:solidFill>
                <a:ea typeface="210 합창단 L"/>
              </a:rPr>
              <a:t>허나 기타 요인의 상세 원인에 대한</a:t>
            </a:r>
          </a:p>
          <a:p>
            <a:pPr>
              <a:lnSpc>
                <a:spcPts val="3999"/>
              </a:lnSpc>
            </a:pPr>
            <a:r>
              <a:rPr lang="en-US" sz="2499" spc="-97">
                <a:solidFill>
                  <a:srgbClr val="000000"/>
                </a:solidFill>
                <a:latin typeface="210 합창단 L"/>
              </a:rPr>
              <a:t>       기준을 정립하기에는 어려움이 있음 </a:t>
            </a:r>
          </a:p>
          <a:p>
            <a:pPr>
              <a:lnSpc>
                <a:spcPts val="3999"/>
              </a:lnSpc>
            </a:pPr>
            <a:r>
              <a:rPr lang="en-US" sz="2499" spc="-97">
                <a:solidFill>
                  <a:srgbClr val="002D02"/>
                </a:solidFill>
                <a:latin typeface="210 합창단 L"/>
              </a:rPr>
              <a:t>       (개인 사정, 건강 문제, 심리적 요인 등)</a:t>
            </a:r>
          </a:p>
          <a:p>
            <a:pPr>
              <a:lnSpc>
                <a:spcPts val="3999"/>
              </a:lnSpc>
            </a:pPr>
            <a:endParaRPr lang="en-US" sz="2499" spc="-97">
              <a:solidFill>
                <a:srgbClr val="002D02"/>
              </a:solidFill>
              <a:latin typeface="210 합창단 L"/>
            </a:endParaRPr>
          </a:p>
          <a:p>
            <a:pPr marL="539749" lvl="1" indent="-269875">
              <a:lnSpc>
                <a:spcPts val="3999"/>
              </a:lnSpc>
              <a:buFont typeface="Arial"/>
              <a:buChar char="•"/>
            </a:pPr>
            <a:r>
              <a:rPr lang="en-US" sz="2499" spc="-97">
                <a:solidFill>
                  <a:srgbClr val="002D02"/>
                </a:solidFill>
                <a:ea typeface="210 합창단 L"/>
              </a:rPr>
              <a:t>두번 째로 큰 영향은 </a:t>
            </a:r>
            <a:r>
              <a:rPr lang="en-US" sz="2499" spc="-97">
                <a:solidFill>
                  <a:srgbClr val="004AAD"/>
                </a:solidFill>
                <a:ea typeface="210 합창단 L"/>
              </a:rPr>
              <a:t>날씨 요인</a:t>
            </a:r>
            <a:r>
              <a:rPr lang="en-US" sz="2499" spc="-97">
                <a:solidFill>
                  <a:srgbClr val="002D02"/>
                </a:solidFill>
                <a:ea typeface="210 합창단 L"/>
              </a:rPr>
              <a:t>임</a:t>
            </a:r>
          </a:p>
          <a:p>
            <a:pPr>
              <a:lnSpc>
                <a:spcPts val="3999"/>
              </a:lnSpc>
            </a:pPr>
            <a:endParaRPr lang="en-US" sz="2499" spc="-97">
              <a:solidFill>
                <a:srgbClr val="002D02"/>
              </a:solidFill>
              <a:ea typeface="210 합창단 L"/>
            </a:endParaRPr>
          </a:p>
          <a:p>
            <a:pPr marL="539749" lvl="1" indent="-269875">
              <a:lnSpc>
                <a:spcPts val="3999"/>
              </a:lnSpc>
              <a:buFont typeface="Arial"/>
              <a:buChar char="•"/>
            </a:pPr>
            <a:r>
              <a:rPr lang="en-US" sz="2499" spc="-97">
                <a:solidFill>
                  <a:srgbClr val="A6639F"/>
                </a:solidFill>
                <a:ea typeface="210 합창단 L"/>
              </a:rPr>
              <a:t>교통 요인</a:t>
            </a:r>
            <a:r>
              <a:rPr lang="en-US" sz="2499" spc="-97">
                <a:solidFill>
                  <a:srgbClr val="002D02"/>
                </a:solidFill>
                <a:ea typeface="210 합창단 L"/>
              </a:rPr>
              <a:t>의 경우 지각에만 미미한 영향을 줄 뿐 </a:t>
            </a:r>
          </a:p>
          <a:p>
            <a:pPr>
              <a:lnSpc>
                <a:spcPts val="3999"/>
              </a:lnSpc>
            </a:pPr>
            <a:r>
              <a:rPr lang="en-US" sz="2499" spc="-97">
                <a:solidFill>
                  <a:srgbClr val="002D02"/>
                </a:solidFill>
                <a:latin typeface="210 합창단 L"/>
              </a:rPr>
              <a:t>       </a:t>
            </a:r>
            <a:r>
              <a:rPr lang="en-US" sz="2499" spc="-97">
                <a:solidFill>
                  <a:srgbClr val="002D02"/>
                </a:solidFill>
                <a:ea typeface="210 합창단 L"/>
              </a:rPr>
              <a:t>전체적인 관점에서 영향이 없다고 판단됨</a:t>
            </a:r>
          </a:p>
          <a:p>
            <a:pPr>
              <a:lnSpc>
                <a:spcPts val="3999"/>
              </a:lnSpc>
            </a:pPr>
            <a:endParaRPr lang="en-US" sz="2499" spc="-97">
              <a:solidFill>
                <a:srgbClr val="002D02"/>
              </a:solidFill>
              <a:ea typeface="210 합창단 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2034575" y="1306224"/>
            <a:ext cx="2028354" cy="580917"/>
          </a:xfrm>
          <a:prstGeom prst="rect">
            <a:avLst/>
          </a:prstGeom>
        </p:spPr>
        <p:txBody>
          <a:bodyPr lIns="0" tIns="0" rIns="0" bIns="0" rtlCol="0" anchor="t">
            <a:spAutoFit/>
          </a:bodyPr>
          <a:lstStyle/>
          <a:p>
            <a:pPr algn="l">
              <a:lnSpc>
                <a:spcPts val="4680"/>
              </a:lnSpc>
            </a:pPr>
            <a:r>
              <a:rPr lang="en-US" sz="3900" spc="-55">
                <a:solidFill>
                  <a:srgbClr val="002D02"/>
                </a:solidFill>
                <a:ea typeface="210 네모진 030 Bold"/>
              </a:rPr>
              <a:t>목차</a:t>
            </a:r>
          </a:p>
        </p:txBody>
      </p:sp>
      <p:sp>
        <p:nvSpPr>
          <p:cNvPr id="6" name="TextBox 6"/>
          <p:cNvSpPr txBox="1"/>
          <p:nvPr/>
        </p:nvSpPr>
        <p:spPr>
          <a:xfrm>
            <a:off x="3285469" y="1494856"/>
            <a:ext cx="2391911" cy="304746"/>
          </a:xfrm>
          <a:prstGeom prst="rect">
            <a:avLst/>
          </a:prstGeom>
        </p:spPr>
        <p:txBody>
          <a:bodyPr lIns="0" tIns="0" rIns="0" bIns="0" rtlCol="0" anchor="t">
            <a:spAutoFit/>
          </a:bodyPr>
          <a:lstStyle/>
          <a:p>
            <a:pPr algn="l">
              <a:lnSpc>
                <a:spcPts val="2400"/>
              </a:lnSpc>
            </a:pPr>
            <a:r>
              <a:rPr lang="en-US" sz="2000">
                <a:solidFill>
                  <a:srgbClr val="000000"/>
                </a:solidFill>
                <a:latin typeface="210 네모진 030 Bold"/>
              </a:rPr>
              <a:t>Contents</a:t>
            </a:r>
          </a:p>
        </p:txBody>
      </p:sp>
      <p:pic>
        <p:nvPicPr>
          <p:cNvPr id="7" name="Picture 7"/>
          <p:cNvPicPr>
            <a:picLocks noChangeAspect="1"/>
          </p:cNvPicPr>
          <p:nvPr/>
        </p:nvPicPr>
        <p:blipFill>
          <a:blip r:embed="rId5"/>
          <a:srcRect t="160" b="160"/>
          <a:stretch>
            <a:fillRect/>
          </a:stretch>
        </p:blipFill>
        <p:spPr>
          <a:xfrm>
            <a:off x="1456395" y="4222356"/>
            <a:ext cx="4464437" cy="749802"/>
          </a:xfrm>
          <a:prstGeom prst="rect">
            <a:avLst/>
          </a:prstGeom>
        </p:spPr>
      </p:pic>
      <p:sp>
        <p:nvSpPr>
          <p:cNvPr id="8" name="TextBox 8"/>
          <p:cNvSpPr txBox="1"/>
          <p:nvPr/>
        </p:nvSpPr>
        <p:spPr>
          <a:xfrm>
            <a:off x="1404436" y="4351856"/>
            <a:ext cx="1241228" cy="428598"/>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1</a:t>
            </a:r>
          </a:p>
        </p:txBody>
      </p:sp>
      <p:sp>
        <p:nvSpPr>
          <p:cNvPr id="9" name="TextBox 9"/>
          <p:cNvSpPr txBox="1"/>
          <p:nvPr/>
        </p:nvSpPr>
        <p:spPr>
          <a:xfrm>
            <a:off x="2211249" y="4373432"/>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개발 배경</a:t>
            </a:r>
          </a:p>
        </p:txBody>
      </p:sp>
      <p:pic>
        <p:nvPicPr>
          <p:cNvPr id="10" name="Picture 10"/>
          <p:cNvPicPr>
            <a:picLocks noChangeAspect="1"/>
          </p:cNvPicPr>
          <p:nvPr/>
        </p:nvPicPr>
        <p:blipFill>
          <a:blip r:embed="rId6"/>
          <a:srcRect t="1433" b="1433"/>
          <a:stretch>
            <a:fillRect/>
          </a:stretch>
        </p:blipFill>
        <p:spPr>
          <a:xfrm rot="-5400000">
            <a:off x="2293874" y="4530528"/>
            <a:ext cx="351135" cy="110616"/>
          </a:xfrm>
          <a:prstGeom prst="rect">
            <a:avLst/>
          </a:prstGeom>
        </p:spPr>
      </p:pic>
      <p:pic>
        <p:nvPicPr>
          <p:cNvPr id="11" name="Picture 11"/>
          <p:cNvPicPr>
            <a:picLocks noChangeAspect="1"/>
          </p:cNvPicPr>
          <p:nvPr/>
        </p:nvPicPr>
        <p:blipFill>
          <a:blip r:embed="rId7"/>
          <a:srcRect t="126" b="126"/>
          <a:stretch>
            <a:fillRect/>
          </a:stretch>
        </p:blipFill>
        <p:spPr>
          <a:xfrm>
            <a:off x="1456395" y="6843110"/>
            <a:ext cx="4512462" cy="759918"/>
          </a:xfrm>
          <a:prstGeom prst="rect">
            <a:avLst/>
          </a:prstGeom>
        </p:spPr>
      </p:pic>
      <p:sp>
        <p:nvSpPr>
          <p:cNvPr id="12" name="TextBox 12"/>
          <p:cNvSpPr txBox="1"/>
          <p:nvPr/>
        </p:nvSpPr>
        <p:spPr>
          <a:xfrm>
            <a:off x="1326180" y="6973638"/>
            <a:ext cx="1260441" cy="640219"/>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4</a:t>
            </a:r>
          </a:p>
        </p:txBody>
      </p:sp>
      <p:pic>
        <p:nvPicPr>
          <p:cNvPr id="13" name="Picture 13"/>
          <p:cNvPicPr>
            <a:picLocks noChangeAspect="1"/>
          </p:cNvPicPr>
          <p:nvPr/>
        </p:nvPicPr>
        <p:blipFill>
          <a:blip r:embed="rId8"/>
          <a:srcRect t="120" b="120"/>
          <a:stretch>
            <a:fillRect/>
          </a:stretch>
        </p:blipFill>
        <p:spPr>
          <a:xfrm rot="-5400000">
            <a:off x="2198175" y="7149630"/>
            <a:ext cx="355872" cy="112109"/>
          </a:xfrm>
          <a:prstGeom prst="rect">
            <a:avLst/>
          </a:prstGeom>
        </p:spPr>
      </p:pic>
      <p:pic>
        <p:nvPicPr>
          <p:cNvPr id="14" name="Picture 14"/>
          <p:cNvPicPr>
            <a:picLocks noChangeAspect="1"/>
          </p:cNvPicPr>
          <p:nvPr/>
        </p:nvPicPr>
        <p:blipFill>
          <a:blip r:embed="rId9"/>
          <a:srcRect t="134" b="134"/>
          <a:stretch>
            <a:fillRect/>
          </a:stretch>
        </p:blipFill>
        <p:spPr>
          <a:xfrm>
            <a:off x="7067574" y="6843110"/>
            <a:ext cx="4452394" cy="749802"/>
          </a:xfrm>
          <a:prstGeom prst="rect">
            <a:avLst/>
          </a:prstGeom>
        </p:spPr>
      </p:pic>
      <p:sp>
        <p:nvSpPr>
          <p:cNvPr id="15" name="TextBox 15"/>
          <p:cNvSpPr txBox="1"/>
          <p:nvPr/>
        </p:nvSpPr>
        <p:spPr>
          <a:xfrm>
            <a:off x="6930304" y="6973638"/>
            <a:ext cx="1241228" cy="628533"/>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5</a:t>
            </a:r>
          </a:p>
        </p:txBody>
      </p:sp>
      <p:sp>
        <p:nvSpPr>
          <p:cNvPr id="16" name="TextBox 16"/>
          <p:cNvSpPr txBox="1"/>
          <p:nvPr/>
        </p:nvSpPr>
        <p:spPr>
          <a:xfrm>
            <a:off x="2376111" y="7003699"/>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데이터 분석 결론</a:t>
            </a:r>
          </a:p>
        </p:txBody>
      </p:sp>
      <p:pic>
        <p:nvPicPr>
          <p:cNvPr id="17" name="Picture 17"/>
          <p:cNvPicPr>
            <a:picLocks noChangeAspect="1"/>
          </p:cNvPicPr>
          <p:nvPr/>
        </p:nvPicPr>
        <p:blipFill>
          <a:blip r:embed="rId6"/>
          <a:srcRect t="1433" b="1433"/>
          <a:stretch>
            <a:fillRect/>
          </a:stretch>
        </p:blipFill>
        <p:spPr>
          <a:xfrm rot="-5400000">
            <a:off x="7763859" y="7158433"/>
            <a:ext cx="351135" cy="110616"/>
          </a:xfrm>
          <a:prstGeom prst="rect">
            <a:avLst/>
          </a:prstGeom>
        </p:spPr>
      </p:pic>
      <p:pic>
        <p:nvPicPr>
          <p:cNvPr id="18" name="Picture 18"/>
          <p:cNvPicPr>
            <a:picLocks noChangeAspect="1"/>
          </p:cNvPicPr>
          <p:nvPr/>
        </p:nvPicPr>
        <p:blipFill>
          <a:blip r:embed="rId5"/>
          <a:srcRect t="160" b="160"/>
          <a:stretch>
            <a:fillRect/>
          </a:stretch>
        </p:blipFill>
        <p:spPr>
          <a:xfrm>
            <a:off x="12495097" y="6843110"/>
            <a:ext cx="4464437" cy="749802"/>
          </a:xfrm>
          <a:prstGeom prst="rect">
            <a:avLst/>
          </a:prstGeom>
        </p:spPr>
      </p:pic>
      <p:sp>
        <p:nvSpPr>
          <p:cNvPr id="19" name="TextBox 19"/>
          <p:cNvSpPr txBox="1"/>
          <p:nvPr/>
        </p:nvSpPr>
        <p:spPr>
          <a:xfrm>
            <a:off x="12267655" y="6985324"/>
            <a:ext cx="1241228" cy="628533"/>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6</a:t>
            </a:r>
          </a:p>
        </p:txBody>
      </p:sp>
      <p:sp>
        <p:nvSpPr>
          <p:cNvPr id="20" name="TextBox 20"/>
          <p:cNvSpPr txBox="1"/>
          <p:nvPr/>
        </p:nvSpPr>
        <p:spPr>
          <a:xfrm>
            <a:off x="13247085" y="7008757"/>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개발 후기</a:t>
            </a:r>
          </a:p>
        </p:txBody>
      </p:sp>
      <p:pic>
        <p:nvPicPr>
          <p:cNvPr id="21" name="Picture 21"/>
          <p:cNvPicPr>
            <a:picLocks noChangeAspect="1"/>
          </p:cNvPicPr>
          <p:nvPr/>
        </p:nvPicPr>
        <p:blipFill>
          <a:blip r:embed="rId6"/>
          <a:srcRect t="1433" b="1433"/>
          <a:stretch>
            <a:fillRect/>
          </a:stretch>
        </p:blipFill>
        <p:spPr>
          <a:xfrm rot="-5400000">
            <a:off x="13071517" y="7148008"/>
            <a:ext cx="351135" cy="110616"/>
          </a:xfrm>
          <a:prstGeom prst="rect">
            <a:avLst/>
          </a:prstGeom>
        </p:spPr>
      </p:pic>
      <p:pic>
        <p:nvPicPr>
          <p:cNvPr id="22" name="Picture 22"/>
          <p:cNvPicPr>
            <a:picLocks noChangeAspect="1"/>
          </p:cNvPicPr>
          <p:nvPr/>
        </p:nvPicPr>
        <p:blipFill>
          <a:blip r:embed="rId5"/>
          <a:srcRect t="160" b="160"/>
          <a:stretch>
            <a:fillRect/>
          </a:stretch>
        </p:blipFill>
        <p:spPr>
          <a:xfrm>
            <a:off x="12475222" y="4222356"/>
            <a:ext cx="4464437" cy="749802"/>
          </a:xfrm>
          <a:prstGeom prst="rect">
            <a:avLst/>
          </a:prstGeom>
        </p:spPr>
      </p:pic>
      <p:sp>
        <p:nvSpPr>
          <p:cNvPr id="23" name="TextBox 23"/>
          <p:cNvSpPr txBox="1"/>
          <p:nvPr/>
        </p:nvSpPr>
        <p:spPr>
          <a:xfrm>
            <a:off x="12258130" y="4351856"/>
            <a:ext cx="1241228" cy="628533"/>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3</a:t>
            </a:r>
          </a:p>
        </p:txBody>
      </p:sp>
      <p:sp>
        <p:nvSpPr>
          <p:cNvPr id="24" name="TextBox 24"/>
          <p:cNvSpPr txBox="1"/>
          <p:nvPr/>
        </p:nvSpPr>
        <p:spPr>
          <a:xfrm>
            <a:off x="13208664" y="4373432"/>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데이터 분석 과정</a:t>
            </a:r>
          </a:p>
        </p:txBody>
      </p:sp>
      <p:pic>
        <p:nvPicPr>
          <p:cNvPr id="25" name="Picture 25"/>
          <p:cNvPicPr>
            <a:picLocks noChangeAspect="1"/>
          </p:cNvPicPr>
          <p:nvPr/>
        </p:nvPicPr>
        <p:blipFill>
          <a:blip r:embed="rId6"/>
          <a:srcRect t="1433" b="1433"/>
          <a:stretch>
            <a:fillRect/>
          </a:stretch>
        </p:blipFill>
        <p:spPr>
          <a:xfrm rot="-5400000">
            <a:off x="13033096" y="4530528"/>
            <a:ext cx="351135" cy="110616"/>
          </a:xfrm>
          <a:prstGeom prst="rect">
            <a:avLst/>
          </a:prstGeom>
        </p:spPr>
      </p:pic>
      <p:pic>
        <p:nvPicPr>
          <p:cNvPr id="26" name="Picture 26"/>
          <p:cNvPicPr>
            <a:picLocks noChangeAspect="1"/>
          </p:cNvPicPr>
          <p:nvPr/>
        </p:nvPicPr>
        <p:blipFill>
          <a:blip r:embed="rId10"/>
          <a:srcRect t="160" b="160"/>
          <a:stretch>
            <a:fillRect/>
          </a:stretch>
        </p:blipFill>
        <p:spPr>
          <a:xfrm>
            <a:off x="7061553" y="4222356"/>
            <a:ext cx="4464437" cy="749802"/>
          </a:xfrm>
          <a:prstGeom prst="rect">
            <a:avLst/>
          </a:prstGeom>
        </p:spPr>
      </p:pic>
      <p:sp>
        <p:nvSpPr>
          <p:cNvPr id="27" name="TextBox 27"/>
          <p:cNvSpPr txBox="1"/>
          <p:nvPr/>
        </p:nvSpPr>
        <p:spPr>
          <a:xfrm>
            <a:off x="6930304" y="4363907"/>
            <a:ext cx="1241228" cy="638856"/>
          </a:xfrm>
          <a:prstGeom prst="rect">
            <a:avLst/>
          </a:prstGeom>
        </p:spPr>
        <p:txBody>
          <a:bodyPr lIns="0" tIns="0" rIns="0" bIns="0" rtlCol="0" anchor="t">
            <a:spAutoFit/>
          </a:bodyPr>
          <a:lstStyle/>
          <a:p>
            <a:pPr algn="ctr">
              <a:lnSpc>
                <a:spcPts val="3240"/>
              </a:lnSpc>
            </a:pPr>
            <a:r>
              <a:rPr lang="en-US" sz="2700">
                <a:solidFill>
                  <a:srgbClr val="002D02"/>
                </a:solidFill>
                <a:latin typeface="Arimo Bold"/>
              </a:rPr>
              <a:t>2</a:t>
            </a:r>
          </a:p>
        </p:txBody>
      </p:sp>
      <p:sp>
        <p:nvSpPr>
          <p:cNvPr id="28" name="TextBox 28"/>
          <p:cNvSpPr txBox="1"/>
          <p:nvPr/>
        </p:nvSpPr>
        <p:spPr>
          <a:xfrm>
            <a:off x="7968002" y="4373432"/>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프로젝트 일정 및 역할</a:t>
            </a:r>
          </a:p>
        </p:txBody>
      </p:sp>
      <p:pic>
        <p:nvPicPr>
          <p:cNvPr id="29" name="Picture 29"/>
          <p:cNvPicPr>
            <a:picLocks noChangeAspect="1"/>
          </p:cNvPicPr>
          <p:nvPr/>
        </p:nvPicPr>
        <p:blipFill>
          <a:blip r:embed="rId6"/>
          <a:srcRect t="1433" b="1433"/>
          <a:stretch>
            <a:fillRect/>
          </a:stretch>
        </p:blipFill>
        <p:spPr>
          <a:xfrm rot="-5400000">
            <a:off x="7756799" y="4530528"/>
            <a:ext cx="351135" cy="110616"/>
          </a:xfrm>
          <a:prstGeom prst="rect">
            <a:avLst/>
          </a:prstGeom>
        </p:spPr>
      </p:pic>
      <p:sp>
        <p:nvSpPr>
          <p:cNvPr id="30" name="TextBox 30"/>
          <p:cNvSpPr txBox="1"/>
          <p:nvPr/>
        </p:nvSpPr>
        <p:spPr>
          <a:xfrm>
            <a:off x="7884119" y="7008757"/>
            <a:ext cx="3217202" cy="419073"/>
          </a:xfrm>
          <a:prstGeom prst="rect">
            <a:avLst/>
          </a:prstGeom>
        </p:spPr>
        <p:txBody>
          <a:bodyPr lIns="0" tIns="0" rIns="0" bIns="0" rtlCol="0" anchor="t">
            <a:spAutoFit/>
          </a:bodyPr>
          <a:lstStyle/>
          <a:p>
            <a:pPr algn="ctr">
              <a:lnSpc>
                <a:spcPts val="3240"/>
              </a:lnSpc>
            </a:pPr>
            <a:r>
              <a:rPr lang="en-US" sz="2700" spc="-107">
                <a:solidFill>
                  <a:srgbClr val="002D02"/>
                </a:solidFill>
                <a:ea typeface="Open Sans Bold"/>
              </a:rPr>
              <a:t>시각화 구현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grpSp>
        <p:nvGrpSpPr>
          <p:cNvPr id="5" name="Group 5"/>
          <p:cNvGrpSpPr/>
          <p:nvPr/>
        </p:nvGrpSpPr>
        <p:grpSpPr>
          <a:xfrm>
            <a:off x="9144000" y="2432533"/>
            <a:ext cx="7637358" cy="7041959"/>
            <a:chOff x="0" y="0"/>
            <a:chExt cx="2011485" cy="1854672"/>
          </a:xfrm>
        </p:grpSpPr>
        <p:sp>
          <p:nvSpPr>
            <p:cNvPr id="6" name="Freeform 6"/>
            <p:cNvSpPr/>
            <p:nvPr/>
          </p:nvSpPr>
          <p:spPr>
            <a:xfrm>
              <a:off x="0" y="0"/>
              <a:ext cx="2011485" cy="1854672"/>
            </a:xfrm>
            <a:custGeom>
              <a:avLst/>
              <a:gdLst/>
              <a:ahLst/>
              <a:cxnLst/>
              <a:rect l="l" t="t" r="r" b="b"/>
              <a:pathLst>
                <a:path w="2011485" h="1854672">
                  <a:moveTo>
                    <a:pt x="51698" y="0"/>
                  </a:moveTo>
                  <a:lnTo>
                    <a:pt x="1959787" y="0"/>
                  </a:lnTo>
                  <a:cubicBezTo>
                    <a:pt x="1988339" y="0"/>
                    <a:pt x="2011485" y="23146"/>
                    <a:pt x="2011485" y="51698"/>
                  </a:cubicBezTo>
                  <a:lnTo>
                    <a:pt x="2011485" y="1802974"/>
                  </a:lnTo>
                  <a:cubicBezTo>
                    <a:pt x="2011485" y="1831526"/>
                    <a:pt x="1988339" y="1854672"/>
                    <a:pt x="1959787" y="1854672"/>
                  </a:cubicBezTo>
                  <a:lnTo>
                    <a:pt x="51698" y="1854672"/>
                  </a:lnTo>
                  <a:cubicBezTo>
                    <a:pt x="23146" y="1854672"/>
                    <a:pt x="0" y="1831526"/>
                    <a:pt x="0" y="1802974"/>
                  </a:cubicBezTo>
                  <a:lnTo>
                    <a:pt x="0" y="51698"/>
                  </a:lnTo>
                  <a:cubicBezTo>
                    <a:pt x="0" y="23146"/>
                    <a:pt x="23146" y="0"/>
                    <a:pt x="51698" y="0"/>
                  </a:cubicBezTo>
                  <a:close/>
                </a:path>
              </a:pathLst>
            </a:custGeom>
            <a:solidFill>
              <a:srgbClr val="EAFDFD"/>
            </a:solidFill>
            <a:ln w="47625">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8" name="Picture 8"/>
          <p:cNvPicPr>
            <a:picLocks noChangeAspect="1"/>
          </p:cNvPicPr>
          <p:nvPr/>
        </p:nvPicPr>
        <p:blipFill>
          <a:blip r:embed="rId5"/>
          <a:srcRect l="18378" t="13281" r="21395" b="17076"/>
          <a:stretch>
            <a:fillRect/>
          </a:stretch>
        </p:blipFill>
        <p:spPr>
          <a:xfrm>
            <a:off x="2968329" y="3317204"/>
            <a:ext cx="5670612" cy="5687673"/>
          </a:xfrm>
          <a:prstGeom prst="rect">
            <a:avLst/>
          </a:prstGeom>
        </p:spPr>
      </p:pic>
      <p:pic>
        <p:nvPicPr>
          <p:cNvPr id="9" name="Picture 9"/>
          <p:cNvPicPr>
            <a:picLocks noChangeAspect="1"/>
          </p:cNvPicPr>
          <p:nvPr/>
        </p:nvPicPr>
        <p:blipFill>
          <a:blip r:embed="rId6"/>
          <a:srcRect l="2165"/>
          <a:stretch>
            <a:fillRect/>
          </a:stretch>
        </p:blipFill>
        <p:spPr>
          <a:xfrm>
            <a:off x="801070" y="6550361"/>
            <a:ext cx="2022519" cy="3069746"/>
          </a:xfrm>
          <a:prstGeom prst="rect">
            <a:avLst/>
          </a:prstGeom>
        </p:spPr>
      </p:pic>
      <p:grpSp>
        <p:nvGrpSpPr>
          <p:cNvPr id="10" name="Group 10"/>
          <p:cNvGrpSpPr/>
          <p:nvPr/>
        </p:nvGrpSpPr>
        <p:grpSpPr>
          <a:xfrm>
            <a:off x="1241511" y="8387375"/>
            <a:ext cx="1221992" cy="1278181"/>
            <a:chOff x="0" y="0"/>
            <a:chExt cx="321842" cy="336640"/>
          </a:xfrm>
        </p:grpSpPr>
        <p:sp>
          <p:nvSpPr>
            <p:cNvPr id="11" name="Freeform 11"/>
            <p:cNvSpPr/>
            <p:nvPr/>
          </p:nvSpPr>
          <p:spPr>
            <a:xfrm>
              <a:off x="0" y="0"/>
              <a:ext cx="321842" cy="336640"/>
            </a:xfrm>
            <a:custGeom>
              <a:avLst/>
              <a:gdLst/>
              <a:ahLst/>
              <a:cxnLst/>
              <a:rect l="l" t="t" r="r" b="b"/>
              <a:pathLst>
                <a:path w="321842" h="336640">
                  <a:moveTo>
                    <a:pt x="0" y="0"/>
                  </a:moveTo>
                  <a:lnTo>
                    <a:pt x="321842" y="0"/>
                  </a:lnTo>
                  <a:lnTo>
                    <a:pt x="321842" y="336640"/>
                  </a:lnTo>
                  <a:lnTo>
                    <a:pt x="0" y="336640"/>
                  </a:lnTo>
                  <a:close/>
                </a:path>
              </a:pathLst>
            </a:custGeom>
            <a:solidFill>
              <a:srgbClr val="000000">
                <a:alpha val="0"/>
              </a:srgbClr>
            </a:solidFill>
            <a:ln w="76200">
              <a:solidFill>
                <a:srgbClr val="F4EA01"/>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3" name="TextBox 13"/>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14" name="TextBox 14"/>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a:rPr>
              <a:t>요인분석</a:t>
            </a:r>
            <a:endParaRPr lang="en-US" sz="1900" b="1" spc="-75" dirty="0">
              <a:solidFill>
                <a:srgbClr val="002D02"/>
              </a:solidFill>
              <a:ea typeface="Open Sans"/>
            </a:endParaRPr>
          </a:p>
        </p:txBody>
      </p:sp>
      <p:sp>
        <p:nvSpPr>
          <p:cNvPr id="15" name="TextBox 15"/>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6" name="TextBox 16"/>
          <p:cNvSpPr txBox="1"/>
          <p:nvPr/>
        </p:nvSpPr>
        <p:spPr>
          <a:xfrm>
            <a:off x="9444742" y="2528701"/>
            <a:ext cx="7035875" cy="6773422"/>
          </a:xfrm>
          <a:prstGeom prst="rect">
            <a:avLst/>
          </a:prstGeom>
        </p:spPr>
        <p:txBody>
          <a:bodyPr lIns="0" tIns="0" rIns="0" bIns="0" rtlCol="0" anchor="t">
            <a:spAutoFit/>
          </a:bodyPr>
          <a:lstStyle/>
          <a:p>
            <a:pPr marL="518160" lvl="1" indent="-259080">
              <a:lnSpc>
                <a:spcPts val="3840"/>
              </a:lnSpc>
              <a:buFont typeface="Arial"/>
              <a:buChar char="•"/>
            </a:pPr>
            <a:r>
              <a:rPr lang="en-US" sz="2400" spc="-93" dirty="0" err="1">
                <a:solidFill>
                  <a:srgbClr val="002D02"/>
                </a:solidFill>
                <a:ea typeface="210 합창단 L"/>
              </a:rPr>
              <a:t>비정상</a:t>
            </a:r>
            <a:r>
              <a:rPr lang="en-US" sz="2400" spc="-93" dirty="0">
                <a:solidFill>
                  <a:srgbClr val="002D02"/>
                </a:solidFill>
                <a:ea typeface="210 합창단 L"/>
              </a:rPr>
              <a:t> </a:t>
            </a:r>
            <a:r>
              <a:rPr lang="en-US" sz="2400" spc="-93" dirty="0" err="1">
                <a:solidFill>
                  <a:srgbClr val="002D02"/>
                </a:solidFill>
                <a:ea typeface="210 합창단 L"/>
              </a:rPr>
              <a:t>출결에</a:t>
            </a:r>
            <a:r>
              <a:rPr lang="en-US" sz="2400" spc="-93" dirty="0">
                <a:solidFill>
                  <a:srgbClr val="002D02"/>
                </a:solidFill>
                <a:ea typeface="210 합창단 L"/>
              </a:rPr>
              <a:t> </a:t>
            </a:r>
            <a:r>
              <a:rPr lang="en-US" sz="2400" spc="-93" dirty="0" err="1">
                <a:solidFill>
                  <a:srgbClr val="002D02"/>
                </a:solidFill>
                <a:ea typeface="210 합창단 L"/>
              </a:rPr>
              <a:t>대한</a:t>
            </a:r>
            <a:r>
              <a:rPr lang="en-US" sz="2400" spc="-93" dirty="0">
                <a:solidFill>
                  <a:srgbClr val="002D02"/>
                </a:solidFill>
                <a:ea typeface="210 합창단 L"/>
              </a:rPr>
              <a:t> </a:t>
            </a:r>
            <a:r>
              <a:rPr lang="en-US" sz="2400" spc="-93" dirty="0" err="1">
                <a:solidFill>
                  <a:srgbClr val="002D02"/>
                </a:solidFill>
                <a:ea typeface="210 합창단 L"/>
              </a:rPr>
              <a:t>날씨</a:t>
            </a:r>
            <a:r>
              <a:rPr lang="en-US" sz="2400" spc="-93" dirty="0">
                <a:solidFill>
                  <a:srgbClr val="002D02"/>
                </a:solidFill>
                <a:ea typeface="210 합창단 L"/>
              </a:rPr>
              <a:t> </a:t>
            </a:r>
            <a:r>
              <a:rPr lang="en-US" sz="2400" spc="-93" dirty="0" err="1">
                <a:solidFill>
                  <a:srgbClr val="002D02"/>
                </a:solidFill>
                <a:ea typeface="210 합창단 L"/>
              </a:rPr>
              <a:t>요인의</a:t>
            </a:r>
            <a:r>
              <a:rPr lang="en-US" sz="2400" spc="-93" dirty="0">
                <a:solidFill>
                  <a:srgbClr val="002D02"/>
                </a:solidFill>
                <a:ea typeface="210 합창단 L"/>
              </a:rPr>
              <a:t> </a:t>
            </a:r>
            <a:r>
              <a:rPr lang="en-US" sz="2400" spc="-93" dirty="0" err="1">
                <a:solidFill>
                  <a:srgbClr val="002D02"/>
                </a:solidFill>
                <a:ea typeface="210 합창단 L"/>
              </a:rPr>
              <a:t>상세</a:t>
            </a:r>
            <a:r>
              <a:rPr lang="en-US" sz="2400" spc="-93" dirty="0">
                <a:solidFill>
                  <a:srgbClr val="002D02"/>
                </a:solidFill>
                <a:ea typeface="210 합창단 L"/>
              </a:rPr>
              <a:t> </a:t>
            </a:r>
            <a:r>
              <a:rPr lang="en-US" sz="2400" spc="-93" dirty="0" err="1">
                <a:solidFill>
                  <a:srgbClr val="002D02"/>
                </a:solidFill>
                <a:ea typeface="210 합창단 L"/>
              </a:rPr>
              <a:t>원인을</a:t>
            </a:r>
            <a:r>
              <a:rPr lang="en-US" sz="2400" spc="-93" dirty="0">
                <a:solidFill>
                  <a:srgbClr val="002D02"/>
                </a:solidFill>
                <a:ea typeface="210 합창단 L"/>
              </a:rPr>
              <a:t> </a:t>
            </a:r>
          </a:p>
          <a:p>
            <a:pPr>
              <a:lnSpc>
                <a:spcPts val="3840"/>
              </a:lnSpc>
            </a:pPr>
            <a:r>
              <a:rPr lang="en-US" sz="2400" spc="-93" dirty="0">
                <a:solidFill>
                  <a:srgbClr val="002D02"/>
                </a:solidFill>
                <a:latin typeface="210 합창단 L"/>
              </a:rPr>
              <a:t>       </a:t>
            </a:r>
            <a:r>
              <a:rPr lang="en-US" sz="2400" spc="-93" dirty="0" err="1">
                <a:solidFill>
                  <a:srgbClr val="002D02"/>
                </a:solidFill>
                <a:ea typeface="210 합창단 L"/>
              </a:rPr>
              <a:t>분포로</a:t>
            </a:r>
            <a:r>
              <a:rPr lang="en-US" sz="2400" spc="-93" dirty="0">
                <a:solidFill>
                  <a:srgbClr val="002D02"/>
                </a:solidFill>
                <a:ea typeface="210 합창단 L"/>
              </a:rPr>
              <a:t> </a:t>
            </a:r>
            <a:r>
              <a:rPr lang="en-US" sz="2400" spc="-93" dirty="0" err="1">
                <a:solidFill>
                  <a:srgbClr val="002D02"/>
                </a:solidFill>
                <a:ea typeface="210 합창단 L"/>
              </a:rPr>
              <a:t>나타냄</a:t>
            </a:r>
            <a:r>
              <a:rPr lang="en-US" sz="2400" spc="-93" dirty="0">
                <a:solidFill>
                  <a:srgbClr val="002D02"/>
                </a:solidFill>
                <a:ea typeface="210 합창단 L"/>
              </a:rPr>
              <a:t> </a:t>
            </a:r>
          </a:p>
          <a:p>
            <a:pPr>
              <a:lnSpc>
                <a:spcPts val="3840"/>
              </a:lnSpc>
            </a:pPr>
            <a:endParaRPr lang="en-US" sz="2400" spc="-93" dirty="0">
              <a:solidFill>
                <a:srgbClr val="002D02"/>
              </a:solidFill>
              <a:ea typeface="210 합창단 L"/>
            </a:endParaRPr>
          </a:p>
          <a:p>
            <a:pPr marL="518160" lvl="1" indent="-259080">
              <a:lnSpc>
                <a:spcPts val="3840"/>
              </a:lnSpc>
              <a:buFont typeface="Arial"/>
              <a:buChar char="•"/>
            </a:pPr>
            <a:r>
              <a:rPr lang="en-US" sz="2400" spc="-93" dirty="0" err="1">
                <a:solidFill>
                  <a:srgbClr val="002D02"/>
                </a:solidFill>
                <a:ea typeface="210 합창단 L Bold"/>
              </a:rPr>
              <a:t>상세</a:t>
            </a:r>
            <a:r>
              <a:rPr lang="en-US" sz="2400" spc="-93" dirty="0">
                <a:solidFill>
                  <a:srgbClr val="002D02"/>
                </a:solidFill>
                <a:ea typeface="210 합창단 L Bold"/>
              </a:rPr>
              <a:t> </a:t>
            </a:r>
            <a:r>
              <a:rPr lang="en-US" sz="2400" spc="-93" dirty="0" err="1">
                <a:solidFill>
                  <a:srgbClr val="002D02"/>
                </a:solidFill>
                <a:ea typeface="210 합창단 L Bold"/>
              </a:rPr>
              <a:t>원인의</a:t>
            </a:r>
            <a:r>
              <a:rPr lang="en-US" sz="2400" spc="-93" dirty="0">
                <a:solidFill>
                  <a:srgbClr val="002D02"/>
                </a:solidFill>
                <a:ea typeface="210 합창단 L Bold"/>
              </a:rPr>
              <a:t> </a:t>
            </a:r>
            <a:r>
              <a:rPr lang="en-US" sz="2400" spc="-93" dirty="0" err="1">
                <a:solidFill>
                  <a:srgbClr val="002D02"/>
                </a:solidFill>
                <a:ea typeface="210 합창단 L Bold"/>
              </a:rPr>
              <a:t>기준</a:t>
            </a:r>
            <a:endParaRPr lang="en-US" sz="2400" spc="-93" dirty="0">
              <a:solidFill>
                <a:srgbClr val="002D02"/>
              </a:solidFill>
              <a:ea typeface="210 합창단 L Bold"/>
            </a:endParaRPr>
          </a:p>
          <a:p>
            <a:pPr marL="259080" lvl="1">
              <a:lnSpc>
                <a:spcPts val="3840"/>
              </a:lnSpc>
            </a:pPr>
            <a:r>
              <a:rPr lang="en-US" altLang="ko-KR" sz="2400" spc="-93" dirty="0" smtClean="0">
                <a:solidFill>
                  <a:srgbClr val="002D02"/>
                </a:solidFill>
                <a:latin typeface="210 합창단 L"/>
              </a:rPr>
              <a:t>1. </a:t>
            </a:r>
            <a:r>
              <a:rPr lang="en-US" sz="2400" spc="-93" dirty="0" err="1" smtClean="0">
                <a:solidFill>
                  <a:srgbClr val="002D02"/>
                </a:solidFill>
                <a:latin typeface="210 합창단 L"/>
              </a:rPr>
              <a:t>교통</a:t>
            </a:r>
            <a:r>
              <a:rPr lang="en-US" sz="2400" spc="-93" dirty="0" smtClean="0">
                <a:solidFill>
                  <a:srgbClr val="002D02"/>
                </a:solidFill>
                <a:latin typeface="210 합창단 L"/>
              </a:rPr>
              <a:t> </a:t>
            </a:r>
            <a:r>
              <a:rPr lang="en-US" sz="2400" spc="-93" dirty="0" err="1">
                <a:solidFill>
                  <a:srgbClr val="002D02"/>
                </a:solidFill>
                <a:latin typeface="210 합창단 L"/>
              </a:rPr>
              <a:t>수단을</a:t>
            </a:r>
            <a:r>
              <a:rPr lang="en-US" sz="2400" spc="-93" dirty="0">
                <a:solidFill>
                  <a:srgbClr val="002D02"/>
                </a:solidFill>
                <a:latin typeface="210 합창단 L"/>
              </a:rPr>
              <a:t> </a:t>
            </a:r>
            <a:r>
              <a:rPr lang="en-US" sz="2400" spc="-93" dirty="0" err="1">
                <a:solidFill>
                  <a:srgbClr val="002D02"/>
                </a:solidFill>
                <a:latin typeface="210 합창단 L"/>
              </a:rPr>
              <a:t>이용하여</a:t>
            </a:r>
            <a:r>
              <a:rPr lang="en-US" sz="2400" spc="-93" dirty="0">
                <a:solidFill>
                  <a:srgbClr val="002D02"/>
                </a:solidFill>
                <a:latin typeface="210 합창단 L"/>
              </a:rPr>
              <a:t> </a:t>
            </a:r>
            <a:r>
              <a:rPr lang="en-US" sz="2400" spc="-93" dirty="0" err="1">
                <a:solidFill>
                  <a:srgbClr val="002D02"/>
                </a:solidFill>
                <a:latin typeface="210 합창단 L"/>
              </a:rPr>
              <a:t>강의실에</a:t>
            </a:r>
            <a:r>
              <a:rPr lang="en-US" sz="2400" spc="-93" dirty="0">
                <a:solidFill>
                  <a:srgbClr val="002D02"/>
                </a:solidFill>
                <a:latin typeface="210 합창단 L"/>
              </a:rPr>
              <a:t> </a:t>
            </a:r>
            <a:r>
              <a:rPr lang="en-US" sz="2400" spc="-93" dirty="0" err="1">
                <a:solidFill>
                  <a:srgbClr val="002D02"/>
                </a:solidFill>
                <a:latin typeface="210 합창단 L"/>
              </a:rPr>
              <a:t>도착함에</a:t>
            </a:r>
            <a:r>
              <a:rPr lang="en-US" sz="2400" spc="-93" dirty="0">
                <a:solidFill>
                  <a:srgbClr val="002D02"/>
                </a:solidFill>
                <a:latin typeface="210 합창단 L"/>
              </a:rPr>
              <a:t> </a:t>
            </a:r>
            <a:r>
              <a:rPr lang="en-US" sz="2400" spc="-93" dirty="0" err="1">
                <a:solidFill>
                  <a:srgbClr val="002D02"/>
                </a:solidFill>
                <a:latin typeface="210 합창단 L"/>
              </a:rPr>
              <a:t>있어</a:t>
            </a:r>
            <a:endParaRPr lang="en-US" sz="2400" spc="-93" dirty="0">
              <a:solidFill>
                <a:srgbClr val="002D02"/>
              </a:solidFill>
              <a:latin typeface="210 합창단 L"/>
            </a:endParaRPr>
          </a:p>
          <a:p>
            <a:pPr>
              <a:lnSpc>
                <a:spcPts val="3840"/>
              </a:lnSpc>
            </a:pPr>
            <a:r>
              <a:rPr lang="en-US" sz="2400" spc="-93" dirty="0">
                <a:solidFill>
                  <a:srgbClr val="002D02"/>
                </a:solidFill>
                <a:latin typeface="210 합창단 L"/>
              </a:rPr>
              <a:t>        </a:t>
            </a:r>
            <a:r>
              <a:rPr lang="en-US" sz="2400" spc="-93" dirty="0" err="1">
                <a:solidFill>
                  <a:srgbClr val="002D02"/>
                </a:solidFill>
                <a:latin typeface="210 합창단 L"/>
              </a:rPr>
              <a:t>교통</a:t>
            </a:r>
            <a:r>
              <a:rPr lang="en-US" sz="2400" spc="-93" dirty="0">
                <a:solidFill>
                  <a:srgbClr val="002D02"/>
                </a:solidFill>
                <a:latin typeface="210 합창단 L"/>
              </a:rPr>
              <a:t> </a:t>
            </a:r>
            <a:r>
              <a:rPr lang="en-US" sz="2400" spc="-93" dirty="0" err="1">
                <a:solidFill>
                  <a:srgbClr val="002D02"/>
                </a:solidFill>
                <a:latin typeface="210 합창단 L"/>
              </a:rPr>
              <a:t>체증이나</a:t>
            </a:r>
            <a:r>
              <a:rPr lang="en-US" sz="2400" spc="-93" dirty="0">
                <a:solidFill>
                  <a:srgbClr val="002D02"/>
                </a:solidFill>
                <a:latin typeface="210 합창단 L"/>
              </a:rPr>
              <a:t> </a:t>
            </a:r>
            <a:r>
              <a:rPr lang="en-US" sz="2400" spc="-93" dirty="0" err="1">
                <a:solidFill>
                  <a:srgbClr val="002D02"/>
                </a:solidFill>
                <a:latin typeface="210 합창단 L"/>
              </a:rPr>
              <a:t>속도</a:t>
            </a:r>
            <a:r>
              <a:rPr lang="en-US" sz="2400" spc="-93" dirty="0">
                <a:solidFill>
                  <a:srgbClr val="002D02"/>
                </a:solidFill>
                <a:latin typeface="210 합창단 L"/>
              </a:rPr>
              <a:t> </a:t>
            </a:r>
            <a:r>
              <a:rPr lang="en-US" sz="2400" spc="-93" dirty="0" err="1">
                <a:solidFill>
                  <a:srgbClr val="002D02"/>
                </a:solidFill>
                <a:latin typeface="210 합창단 L"/>
              </a:rPr>
              <a:t>등에</a:t>
            </a:r>
            <a:r>
              <a:rPr lang="en-US" sz="2400" spc="-93" dirty="0">
                <a:solidFill>
                  <a:srgbClr val="002D02"/>
                </a:solidFill>
                <a:latin typeface="210 합창단 L"/>
              </a:rPr>
              <a:t> </a:t>
            </a:r>
            <a:r>
              <a:rPr lang="en-US" sz="2400" spc="-93" dirty="0" err="1">
                <a:solidFill>
                  <a:srgbClr val="002D02"/>
                </a:solidFill>
                <a:latin typeface="210 합창단 L"/>
              </a:rPr>
              <a:t>영향을</a:t>
            </a:r>
            <a:r>
              <a:rPr lang="en-US" sz="2400" spc="-93" dirty="0">
                <a:solidFill>
                  <a:srgbClr val="002D02"/>
                </a:solidFill>
                <a:latin typeface="210 합창단 L"/>
              </a:rPr>
              <a:t> 줄 수 </a:t>
            </a:r>
            <a:r>
              <a:rPr lang="en-US" sz="2400" spc="-93" dirty="0" err="1">
                <a:solidFill>
                  <a:srgbClr val="002D02"/>
                </a:solidFill>
                <a:latin typeface="210 합창단 L"/>
              </a:rPr>
              <a:t>있는</a:t>
            </a:r>
            <a:r>
              <a:rPr lang="en-US" sz="2400" spc="-93" dirty="0">
                <a:solidFill>
                  <a:srgbClr val="002D02"/>
                </a:solidFill>
                <a:latin typeface="210 합창단 L"/>
              </a:rPr>
              <a:t> </a:t>
            </a:r>
            <a:r>
              <a:rPr lang="en-US" sz="2400" spc="-93" dirty="0" err="1">
                <a:solidFill>
                  <a:srgbClr val="002D02"/>
                </a:solidFill>
                <a:latin typeface="210 합창단 L"/>
              </a:rPr>
              <a:t>날씨</a:t>
            </a:r>
            <a:endParaRPr lang="en-US" sz="2400" spc="-93" dirty="0">
              <a:solidFill>
                <a:srgbClr val="002D02"/>
              </a:solidFill>
              <a:latin typeface="210 합창단 L"/>
            </a:endParaRPr>
          </a:p>
          <a:p>
            <a:pPr>
              <a:lnSpc>
                <a:spcPts val="3840"/>
              </a:lnSpc>
            </a:pPr>
            <a:r>
              <a:rPr lang="en-US" sz="2400" spc="-93" dirty="0">
                <a:solidFill>
                  <a:srgbClr val="002D02"/>
                </a:solidFill>
                <a:latin typeface="210 합창단 L"/>
              </a:rPr>
              <a:t>    2. </a:t>
            </a:r>
            <a:r>
              <a:rPr lang="en-US" sz="2400" spc="-93" dirty="0" err="1">
                <a:solidFill>
                  <a:srgbClr val="002D02"/>
                </a:solidFill>
                <a:ea typeface="210 합창단 L"/>
              </a:rPr>
              <a:t>보통</a:t>
            </a:r>
            <a:r>
              <a:rPr lang="en-US" sz="2400" spc="-93" dirty="0">
                <a:solidFill>
                  <a:srgbClr val="002D02"/>
                </a:solidFill>
                <a:ea typeface="210 합창단 L"/>
              </a:rPr>
              <a:t> </a:t>
            </a:r>
            <a:r>
              <a:rPr lang="en-US" sz="2400" spc="-93" dirty="0" err="1">
                <a:solidFill>
                  <a:srgbClr val="002D02"/>
                </a:solidFill>
                <a:ea typeface="210 합창단 L"/>
              </a:rPr>
              <a:t>일반인의</a:t>
            </a:r>
            <a:r>
              <a:rPr lang="en-US" sz="2400" spc="-93" dirty="0">
                <a:solidFill>
                  <a:srgbClr val="002D02"/>
                </a:solidFill>
                <a:ea typeface="210 합창단 L"/>
              </a:rPr>
              <a:t> </a:t>
            </a:r>
            <a:r>
              <a:rPr lang="en-US" sz="2400" spc="-93" dirty="0" err="1">
                <a:solidFill>
                  <a:srgbClr val="002D02"/>
                </a:solidFill>
                <a:ea typeface="210 합창단 L"/>
              </a:rPr>
              <a:t>컨디션이나</a:t>
            </a:r>
            <a:r>
              <a:rPr lang="en-US" sz="2400" spc="-93" dirty="0">
                <a:solidFill>
                  <a:srgbClr val="002D02"/>
                </a:solidFill>
                <a:ea typeface="210 합창단 L"/>
              </a:rPr>
              <a:t> </a:t>
            </a:r>
            <a:r>
              <a:rPr lang="en-US" sz="2400" spc="-93" dirty="0" err="1">
                <a:solidFill>
                  <a:srgbClr val="002D02"/>
                </a:solidFill>
                <a:ea typeface="210 합창단 L"/>
              </a:rPr>
              <a:t>심리</a:t>
            </a:r>
            <a:r>
              <a:rPr lang="en-US" sz="2400" spc="-93" dirty="0">
                <a:solidFill>
                  <a:srgbClr val="002D02"/>
                </a:solidFill>
                <a:ea typeface="210 합창단 L"/>
              </a:rPr>
              <a:t> </a:t>
            </a:r>
            <a:r>
              <a:rPr lang="en-US" sz="2400" spc="-93" dirty="0" err="1">
                <a:solidFill>
                  <a:srgbClr val="002D02"/>
                </a:solidFill>
                <a:ea typeface="210 합창단 L"/>
              </a:rPr>
              <a:t>상태에</a:t>
            </a:r>
            <a:r>
              <a:rPr lang="en-US" sz="2400" spc="-93" dirty="0">
                <a:solidFill>
                  <a:srgbClr val="002D02"/>
                </a:solidFill>
                <a:ea typeface="210 합창단 L"/>
              </a:rPr>
              <a:t> </a:t>
            </a:r>
            <a:r>
              <a:rPr lang="en-US" sz="2400" spc="-93" dirty="0" err="1">
                <a:solidFill>
                  <a:srgbClr val="002D02"/>
                </a:solidFill>
                <a:ea typeface="210 합창단 L"/>
              </a:rPr>
              <a:t>영향을</a:t>
            </a:r>
            <a:endParaRPr lang="en-US" sz="2400" spc="-93" dirty="0">
              <a:solidFill>
                <a:srgbClr val="002D02"/>
              </a:solidFill>
              <a:ea typeface="210 합창단 L"/>
            </a:endParaRPr>
          </a:p>
          <a:p>
            <a:pPr>
              <a:lnSpc>
                <a:spcPts val="3840"/>
              </a:lnSpc>
            </a:pPr>
            <a:r>
              <a:rPr lang="en-US" sz="2400" spc="-93" dirty="0">
                <a:solidFill>
                  <a:srgbClr val="002D02"/>
                </a:solidFill>
                <a:latin typeface="210 합창단 L"/>
              </a:rPr>
              <a:t>         줄 수 </a:t>
            </a:r>
            <a:r>
              <a:rPr lang="en-US" sz="2400" spc="-93" dirty="0" err="1">
                <a:solidFill>
                  <a:srgbClr val="002D02"/>
                </a:solidFill>
                <a:latin typeface="210 합창단 L"/>
              </a:rPr>
              <a:t>있다고</a:t>
            </a:r>
            <a:r>
              <a:rPr lang="en-US" sz="2400" spc="-93" dirty="0">
                <a:solidFill>
                  <a:srgbClr val="002D02"/>
                </a:solidFill>
                <a:latin typeface="210 합창단 L"/>
              </a:rPr>
              <a:t> </a:t>
            </a:r>
            <a:r>
              <a:rPr lang="en-US" sz="2400" spc="-93" dirty="0" err="1">
                <a:solidFill>
                  <a:srgbClr val="002D02"/>
                </a:solidFill>
                <a:latin typeface="210 합창단 L"/>
              </a:rPr>
              <a:t>판단한</a:t>
            </a:r>
            <a:r>
              <a:rPr lang="en-US" sz="2400" spc="-93" dirty="0">
                <a:solidFill>
                  <a:srgbClr val="002D02"/>
                </a:solidFill>
                <a:latin typeface="210 합창단 L"/>
              </a:rPr>
              <a:t> </a:t>
            </a:r>
            <a:r>
              <a:rPr lang="en-US" sz="2400" spc="-93" dirty="0" err="1">
                <a:solidFill>
                  <a:srgbClr val="002D02"/>
                </a:solidFill>
                <a:latin typeface="210 합창단 L"/>
              </a:rPr>
              <a:t>날씨</a:t>
            </a:r>
            <a:endParaRPr lang="en-US" sz="2400" spc="-93" dirty="0">
              <a:solidFill>
                <a:srgbClr val="002D02"/>
              </a:solidFill>
              <a:latin typeface="210 합창단 L"/>
            </a:endParaRPr>
          </a:p>
          <a:p>
            <a:pPr>
              <a:lnSpc>
                <a:spcPts val="3840"/>
              </a:lnSpc>
            </a:pPr>
            <a:r>
              <a:rPr lang="en-US" sz="2400" spc="-93" dirty="0">
                <a:solidFill>
                  <a:srgbClr val="002D02"/>
                </a:solidFill>
                <a:latin typeface="210 합창단 L"/>
              </a:rPr>
              <a:t>    3. '</a:t>
            </a:r>
            <a:r>
              <a:rPr lang="en-US" sz="2400" spc="-93" dirty="0" err="1">
                <a:solidFill>
                  <a:srgbClr val="002D02"/>
                </a:solidFill>
                <a:latin typeface="210 합창단 L"/>
              </a:rPr>
              <a:t>폭염'의</a:t>
            </a:r>
            <a:r>
              <a:rPr lang="en-US" sz="2400" spc="-93" dirty="0">
                <a:solidFill>
                  <a:srgbClr val="002D02"/>
                </a:solidFill>
                <a:latin typeface="210 합창단 L"/>
              </a:rPr>
              <a:t> </a:t>
            </a:r>
            <a:r>
              <a:rPr lang="en-US" sz="2400" spc="-93" dirty="0" err="1">
                <a:solidFill>
                  <a:srgbClr val="002D02"/>
                </a:solidFill>
                <a:latin typeface="210 합창단 L"/>
              </a:rPr>
              <a:t>경우</a:t>
            </a:r>
            <a:r>
              <a:rPr lang="en-US" sz="2400" spc="-93" dirty="0">
                <a:solidFill>
                  <a:srgbClr val="002D02"/>
                </a:solidFill>
                <a:latin typeface="210 합창단 L"/>
              </a:rPr>
              <a:t> </a:t>
            </a:r>
            <a:r>
              <a:rPr lang="en-US" sz="2400" spc="-93" dirty="0" err="1">
                <a:solidFill>
                  <a:srgbClr val="002D02"/>
                </a:solidFill>
                <a:latin typeface="210 합창단 L"/>
              </a:rPr>
              <a:t>교육</a:t>
            </a:r>
            <a:r>
              <a:rPr lang="en-US" sz="2400" spc="-93" dirty="0">
                <a:solidFill>
                  <a:srgbClr val="002D02"/>
                </a:solidFill>
                <a:latin typeface="210 합창단 L"/>
              </a:rPr>
              <a:t> </a:t>
            </a:r>
            <a:r>
              <a:rPr lang="en-US" sz="2400" spc="-93" dirty="0" err="1">
                <a:solidFill>
                  <a:srgbClr val="002D02"/>
                </a:solidFill>
                <a:latin typeface="210 합창단 L"/>
              </a:rPr>
              <a:t>대상</a:t>
            </a:r>
            <a:r>
              <a:rPr lang="en-US" sz="2400" spc="-93" dirty="0">
                <a:solidFill>
                  <a:srgbClr val="002D02"/>
                </a:solidFill>
                <a:latin typeface="210 합창단 L"/>
              </a:rPr>
              <a:t> </a:t>
            </a:r>
            <a:r>
              <a:rPr lang="en-US" sz="2400" spc="-93" dirty="0" err="1">
                <a:solidFill>
                  <a:srgbClr val="002D02"/>
                </a:solidFill>
                <a:latin typeface="210 합창단 L"/>
              </a:rPr>
              <a:t>기간</a:t>
            </a:r>
            <a:r>
              <a:rPr lang="en-US" sz="2400" spc="-93" dirty="0">
                <a:solidFill>
                  <a:srgbClr val="002D02"/>
                </a:solidFill>
                <a:latin typeface="210 합창단 L"/>
              </a:rPr>
              <a:t> 중 1일(22.08.23) 만</a:t>
            </a:r>
          </a:p>
          <a:p>
            <a:pPr>
              <a:lnSpc>
                <a:spcPts val="3840"/>
              </a:lnSpc>
            </a:pPr>
            <a:r>
              <a:rPr lang="en-US" sz="2400" spc="-93" dirty="0">
                <a:solidFill>
                  <a:srgbClr val="002D02"/>
                </a:solidFill>
                <a:latin typeface="210 합창단 L"/>
              </a:rPr>
              <a:t>         </a:t>
            </a:r>
            <a:r>
              <a:rPr lang="en-US" sz="2400" spc="-93" dirty="0" err="1">
                <a:solidFill>
                  <a:srgbClr val="002D02"/>
                </a:solidFill>
                <a:latin typeface="210 합창단 L"/>
              </a:rPr>
              <a:t>해당되고</a:t>
            </a:r>
            <a:r>
              <a:rPr lang="en-US" sz="2400" spc="-93" dirty="0">
                <a:solidFill>
                  <a:srgbClr val="002D02"/>
                </a:solidFill>
                <a:latin typeface="210 합창단 L"/>
              </a:rPr>
              <a:t> </a:t>
            </a:r>
            <a:r>
              <a:rPr lang="en-US" sz="2400" spc="-93" dirty="0" err="1">
                <a:solidFill>
                  <a:srgbClr val="002D02"/>
                </a:solidFill>
                <a:latin typeface="210 합창단 L"/>
              </a:rPr>
              <a:t>해당일</a:t>
            </a:r>
            <a:r>
              <a:rPr lang="en-US" sz="2400" spc="-93" dirty="0">
                <a:solidFill>
                  <a:srgbClr val="002D02"/>
                </a:solidFill>
                <a:latin typeface="210 합창단 L"/>
              </a:rPr>
              <a:t> </a:t>
            </a:r>
            <a:r>
              <a:rPr lang="en-US" sz="2400" spc="-93" dirty="0" err="1">
                <a:solidFill>
                  <a:srgbClr val="002D02"/>
                </a:solidFill>
                <a:latin typeface="210 합창단 L"/>
              </a:rPr>
              <a:t>기준</a:t>
            </a:r>
            <a:r>
              <a:rPr lang="en-US" sz="2400" spc="-93" dirty="0">
                <a:solidFill>
                  <a:srgbClr val="002D02"/>
                </a:solidFill>
                <a:latin typeface="210 합창단 L"/>
              </a:rPr>
              <a:t> </a:t>
            </a:r>
            <a:r>
              <a:rPr lang="en-US" sz="2400" spc="-93" dirty="0" err="1">
                <a:solidFill>
                  <a:srgbClr val="002D02"/>
                </a:solidFill>
                <a:latin typeface="210 합창단 L"/>
              </a:rPr>
              <a:t>비정상</a:t>
            </a:r>
            <a:r>
              <a:rPr lang="en-US" sz="2400" spc="-93" dirty="0">
                <a:solidFill>
                  <a:srgbClr val="002D02"/>
                </a:solidFill>
                <a:latin typeface="210 합창단 L"/>
              </a:rPr>
              <a:t> </a:t>
            </a:r>
            <a:r>
              <a:rPr lang="en-US" sz="2400" spc="-93" dirty="0" err="1">
                <a:solidFill>
                  <a:srgbClr val="002D02"/>
                </a:solidFill>
                <a:latin typeface="210 합창단 L"/>
              </a:rPr>
              <a:t>출결이</a:t>
            </a:r>
            <a:r>
              <a:rPr lang="en-US" sz="2400" spc="-93" dirty="0">
                <a:solidFill>
                  <a:srgbClr val="002D02"/>
                </a:solidFill>
                <a:latin typeface="210 합창단 L"/>
              </a:rPr>
              <a:t> </a:t>
            </a:r>
            <a:r>
              <a:rPr lang="en-US" sz="2400" spc="-93" dirty="0" err="1">
                <a:solidFill>
                  <a:srgbClr val="002D02"/>
                </a:solidFill>
                <a:latin typeface="210 합창단 L"/>
              </a:rPr>
              <a:t>없으므로</a:t>
            </a:r>
            <a:r>
              <a:rPr lang="en-US" sz="2400" spc="-93" dirty="0">
                <a:solidFill>
                  <a:srgbClr val="002D02"/>
                </a:solidFill>
                <a:latin typeface="210 합창단 L"/>
              </a:rPr>
              <a:t> </a:t>
            </a:r>
            <a:r>
              <a:rPr lang="en-US" sz="2400" spc="-93" dirty="0" err="1">
                <a:solidFill>
                  <a:srgbClr val="002D02"/>
                </a:solidFill>
                <a:latin typeface="210 합창단 L"/>
              </a:rPr>
              <a:t>제외</a:t>
            </a:r>
            <a:endParaRPr lang="en-US" sz="2400" spc="-93" dirty="0">
              <a:solidFill>
                <a:srgbClr val="002D02"/>
              </a:solidFill>
              <a:latin typeface="210 합창단 L"/>
            </a:endParaRPr>
          </a:p>
          <a:p>
            <a:pPr>
              <a:lnSpc>
                <a:spcPts val="3840"/>
              </a:lnSpc>
            </a:pPr>
            <a:r>
              <a:rPr lang="en-US" sz="2400" spc="-93" dirty="0">
                <a:solidFill>
                  <a:srgbClr val="002D02"/>
                </a:solidFill>
                <a:latin typeface="210 합창단 L"/>
              </a:rPr>
              <a:t>    </a:t>
            </a:r>
            <a:r>
              <a:rPr lang="en-US" sz="2400" spc="-93" dirty="0">
                <a:solidFill>
                  <a:srgbClr val="002D02"/>
                </a:solidFill>
                <a:latin typeface="210 합창단 L Bold"/>
              </a:rPr>
              <a:t>⇒  '</a:t>
            </a:r>
            <a:r>
              <a:rPr lang="en-US" sz="2400" spc="-93" dirty="0">
                <a:solidFill>
                  <a:srgbClr val="D4422E"/>
                </a:solidFill>
                <a:ea typeface="210 합창단 L Bold"/>
              </a:rPr>
              <a:t>비</a:t>
            </a:r>
            <a:r>
              <a:rPr lang="en-US" sz="2400" spc="-93" dirty="0">
                <a:solidFill>
                  <a:srgbClr val="002D02"/>
                </a:solidFill>
                <a:latin typeface="210 합창단 L Bold"/>
              </a:rPr>
              <a:t>' </a:t>
            </a:r>
            <a:r>
              <a:rPr lang="en-US" sz="2400" spc="-93" dirty="0" err="1">
                <a:solidFill>
                  <a:srgbClr val="002D02"/>
                </a:solidFill>
                <a:latin typeface="210 합창단 L Bold"/>
              </a:rPr>
              <a:t>또는</a:t>
            </a:r>
            <a:r>
              <a:rPr lang="en-US" sz="2400" spc="-93" dirty="0">
                <a:solidFill>
                  <a:srgbClr val="002D02"/>
                </a:solidFill>
                <a:latin typeface="210 합창단 L Bold"/>
              </a:rPr>
              <a:t> '</a:t>
            </a:r>
            <a:r>
              <a:rPr lang="en-US" sz="2400" spc="-93" dirty="0" err="1">
                <a:solidFill>
                  <a:srgbClr val="D4422E"/>
                </a:solidFill>
                <a:ea typeface="210 합창단 L Bold"/>
              </a:rPr>
              <a:t>한파</a:t>
            </a:r>
            <a:r>
              <a:rPr lang="en-US" sz="2400" spc="-93" dirty="0">
                <a:solidFill>
                  <a:srgbClr val="002D02"/>
                </a:solidFill>
                <a:latin typeface="210 합창단 L Bold"/>
              </a:rPr>
              <a:t>'</a:t>
            </a:r>
          </a:p>
          <a:p>
            <a:pPr>
              <a:lnSpc>
                <a:spcPts val="3840"/>
              </a:lnSpc>
            </a:pPr>
            <a:endParaRPr lang="en-US" sz="2400" spc="-93" dirty="0">
              <a:solidFill>
                <a:srgbClr val="002D02"/>
              </a:solidFill>
              <a:latin typeface="210 합창단 L Bold"/>
            </a:endParaRPr>
          </a:p>
          <a:p>
            <a:pPr marL="518160" lvl="1" indent="-259080">
              <a:lnSpc>
                <a:spcPts val="3840"/>
              </a:lnSpc>
              <a:buFont typeface="Arial"/>
              <a:buChar char="•"/>
            </a:pPr>
            <a:r>
              <a:rPr lang="en-US" sz="2400" spc="-93" dirty="0" err="1">
                <a:solidFill>
                  <a:srgbClr val="002D02"/>
                </a:solidFill>
                <a:ea typeface="210 합창단 L"/>
              </a:rPr>
              <a:t>하지만</a:t>
            </a:r>
            <a:r>
              <a:rPr lang="en-US" sz="2400" spc="-93" dirty="0">
                <a:solidFill>
                  <a:srgbClr val="002D02"/>
                </a:solidFill>
                <a:ea typeface="210 합창단 L"/>
              </a:rPr>
              <a:t> </a:t>
            </a:r>
            <a:r>
              <a:rPr lang="en-US" sz="2400" spc="-93" dirty="0" err="1">
                <a:solidFill>
                  <a:srgbClr val="002D02"/>
                </a:solidFill>
                <a:ea typeface="210 합창단 L"/>
              </a:rPr>
              <a:t>결론적으로</a:t>
            </a:r>
            <a:r>
              <a:rPr lang="en-US" sz="2400" spc="-93" dirty="0">
                <a:solidFill>
                  <a:srgbClr val="002D02"/>
                </a:solidFill>
                <a:ea typeface="210 합창단 L"/>
              </a:rPr>
              <a:t> </a:t>
            </a:r>
            <a:r>
              <a:rPr lang="en-US" sz="2400" spc="-93" dirty="0" err="1">
                <a:solidFill>
                  <a:srgbClr val="002D02"/>
                </a:solidFill>
                <a:ea typeface="210 합창단 L"/>
              </a:rPr>
              <a:t>날씨</a:t>
            </a:r>
            <a:r>
              <a:rPr lang="en-US" sz="2400" spc="-93" dirty="0">
                <a:solidFill>
                  <a:srgbClr val="002D02"/>
                </a:solidFill>
                <a:ea typeface="210 합창단 L"/>
              </a:rPr>
              <a:t> </a:t>
            </a:r>
            <a:r>
              <a:rPr lang="en-US" sz="2400" spc="-93" dirty="0" err="1">
                <a:solidFill>
                  <a:srgbClr val="002D02"/>
                </a:solidFill>
                <a:ea typeface="210 합창단 L"/>
              </a:rPr>
              <a:t>요인은</a:t>
            </a:r>
            <a:r>
              <a:rPr lang="en-US" sz="2400" spc="-93" dirty="0">
                <a:solidFill>
                  <a:srgbClr val="002D02"/>
                </a:solidFill>
                <a:ea typeface="210 합창단 L"/>
              </a:rPr>
              <a:t> </a:t>
            </a:r>
            <a:r>
              <a:rPr lang="en-US" sz="2400" spc="-93" dirty="0" err="1">
                <a:solidFill>
                  <a:srgbClr val="002D02"/>
                </a:solidFill>
                <a:ea typeface="210 합창단 L Bold"/>
              </a:rPr>
              <a:t>조퇴</a:t>
            </a:r>
            <a:r>
              <a:rPr lang="en-US" sz="2400" spc="-93" dirty="0" err="1">
                <a:solidFill>
                  <a:srgbClr val="002D02"/>
                </a:solidFill>
                <a:ea typeface="210 합창단 L"/>
              </a:rPr>
              <a:t>에</a:t>
            </a:r>
            <a:r>
              <a:rPr lang="en-US" sz="2400" spc="-93" dirty="0">
                <a:solidFill>
                  <a:srgbClr val="002D02"/>
                </a:solidFill>
                <a:ea typeface="210 합창단 L"/>
              </a:rPr>
              <a:t> 큰 </a:t>
            </a:r>
            <a:r>
              <a:rPr lang="en-US" sz="2400" spc="-93" dirty="0" err="1">
                <a:solidFill>
                  <a:srgbClr val="002D02"/>
                </a:solidFill>
                <a:ea typeface="210 합창단 L"/>
              </a:rPr>
              <a:t>영향을</a:t>
            </a:r>
            <a:r>
              <a:rPr lang="en-US" sz="2400" spc="-93" dirty="0">
                <a:solidFill>
                  <a:srgbClr val="002D02"/>
                </a:solidFill>
                <a:ea typeface="210 합창단 L"/>
              </a:rPr>
              <a:t> </a:t>
            </a:r>
          </a:p>
          <a:p>
            <a:pPr>
              <a:lnSpc>
                <a:spcPts val="3840"/>
              </a:lnSpc>
            </a:pPr>
            <a:r>
              <a:rPr lang="en-US" sz="2400" spc="-95" dirty="0">
                <a:solidFill>
                  <a:srgbClr val="002D02"/>
                </a:solidFill>
                <a:latin typeface="210 합창단 L"/>
              </a:rPr>
              <a:t>       </a:t>
            </a:r>
            <a:r>
              <a:rPr lang="en-US" sz="2400" spc="-95" dirty="0" err="1">
                <a:solidFill>
                  <a:srgbClr val="002D02"/>
                </a:solidFill>
                <a:latin typeface="210 합창단 L"/>
              </a:rPr>
              <a:t>끼쳤다고</a:t>
            </a:r>
            <a:r>
              <a:rPr lang="en-US" sz="2400" spc="-95" dirty="0">
                <a:solidFill>
                  <a:srgbClr val="002D02"/>
                </a:solidFill>
                <a:latin typeface="210 합창단 L"/>
              </a:rPr>
              <a:t> </a:t>
            </a:r>
            <a:r>
              <a:rPr lang="en-US" sz="2400" spc="-95" dirty="0" err="1">
                <a:solidFill>
                  <a:srgbClr val="002D02"/>
                </a:solidFill>
                <a:latin typeface="210 합창단 L"/>
              </a:rPr>
              <a:t>보기</a:t>
            </a:r>
            <a:r>
              <a:rPr lang="en-US" sz="2400" spc="-95" dirty="0">
                <a:solidFill>
                  <a:srgbClr val="002D02"/>
                </a:solidFill>
                <a:latin typeface="210 합창단 L"/>
              </a:rPr>
              <a:t> </a:t>
            </a:r>
            <a:r>
              <a:rPr lang="en-US" sz="2400" spc="-95" dirty="0" err="1">
                <a:solidFill>
                  <a:srgbClr val="002D02"/>
                </a:solidFill>
                <a:latin typeface="210 합창단 L"/>
              </a:rPr>
              <a:t>어려움</a:t>
            </a:r>
            <a:endParaRPr lang="en-US" sz="2400" spc="-95" dirty="0">
              <a:solidFill>
                <a:srgbClr val="002D02"/>
              </a:solidFill>
              <a:latin typeface="210 합창단 L"/>
            </a:endParaRPr>
          </a:p>
        </p:txBody>
      </p:sp>
      <p:sp>
        <p:nvSpPr>
          <p:cNvPr id="17" name="TextBox 17"/>
          <p:cNvSpPr txBox="1"/>
          <p:nvPr/>
        </p:nvSpPr>
        <p:spPr>
          <a:xfrm>
            <a:off x="3689389" y="2684756"/>
            <a:ext cx="4444682" cy="419019"/>
          </a:xfrm>
          <a:prstGeom prst="rect">
            <a:avLst/>
          </a:prstGeom>
        </p:spPr>
        <p:txBody>
          <a:bodyPr lIns="0" tIns="0" rIns="0" bIns="0" rtlCol="0" anchor="t">
            <a:spAutoFit/>
          </a:bodyPr>
          <a:lstStyle/>
          <a:p>
            <a:pPr algn="l">
              <a:lnSpc>
                <a:spcPts val="3358"/>
              </a:lnSpc>
            </a:pPr>
            <a:r>
              <a:rPr lang="en-US" sz="2798" spc="-111">
                <a:solidFill>
                  <a:srgbClr val="004AAD"/>
                </a:solidFill>
                <a:ea typeface="210 네모진 030 Bold"/>
              </a:rPr>
              <a:t>날씨</a:t>
            </a:r>
            <a:r>
              <a:rPr lang="en-US" sz="2798" spc="-111">
                <a:solidFill>
                  <a:srgbClr val="002D02"/>
                </a:solidFill>
                <a:latin typeface="210 네모진 030 Bold"/>
              </a:rPr>
              <a:t> </a:t>
            </a:r>
            <a:r>
              <a:rPr lang="en-US" sz="2798" spc="-111">
                <a:solidFill>
                  <a:srgbClr val="004AAD"/>
                </a:solidFill>
                <a:ea typeface="210 네모진 030 Bold"/>
              </a:rPr>
              <a:t>요인</a:t>
            </a:r>
            <a:r>
              <a:rPr lang="en-US" sz="2798" spc="-111">
                <a:solidFill>
                  <a:srgbClr val="002D02"/>
                </a:solidFill>
                <a:ea typeface="210 네모진 030 Bold"/>
              </a:rPr>
              <a:t>의 상세 원인 분포</a:t>
            </a:r>
          </a:p>
        </p:txBody>
      </p:sp>
      <p:sp>
        <p:nvSpPr>
          <p:cNvPr id="18" name="AutoShape 18"/>
          <p:cNvSpPr/>
          <p:nvPr/>
        </p:nvSpPr>
        <p:spPr>
          <a:xfrm rot="-4414265">
            <a:off x="-201077" y="5602746"/>
            <a:ext cx="5726877" cy="0"/>
          </a:xfrm>
          <a:prstGeom prst="line">
            <a:avLst/>
          </a:prstGeom>
          <a:ln w="76200" cap="flat">
            <a:solidFill>
              <a:srgbClr val="F4EA01"/>
            </a:solidFill>
            <a:prstDash val="solid"/>
            <a:headEnd type="none" w="sm" len="sm"/>
            <a:tailEnd type="triangle" w="lg"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222" b="222"/>
          <a:stretch>
            <a:fillRect/>
          </a:stretch>
        </p:blipFill>
        <p:spPr>
          <a:xfrm>
            <a:off x="7810743" y="3495011"/>
            <a:ext cx="8942847" cy="2057478"/>
          </a:xfrm>
          <a:prstGeom prst="rect">
            <a:avLst/>
          </a:prstGeom>
        </p:spPr>
      </p:pic>
      <p:pic>
        <p:nvPicPr>
          <p:cNvPr id="5" name="Picture 5"/>
          <p:cNvPicPr>
            <a:picLocks noChangeAspect="1"/>
          </p:cNvPicPr>
          <p:nvPr/>
        </p:nvPicPr>
        <p:blipFill>
          <a:blip r:embed="rId5"/>
          <a:srcRect t="150" b="150"/>
          <a:stretch>
            <a:fillRect/>
          </a:stretch>
        </p:blipFill>
        <p:spPr>
          <a:xfrm>
            <a:off x="8738857" y="6111667"/>
            <a:ext cx="8042501" cy="2135047"/>
          </a:xfrm>
          <a:prstGeom prst="rect">
            <a:avLst/>
          </a:prstGeom>
        </p:spPr>
      </p:pic>
      <p:pic>
        <p:nvPicPr>
          <p:cNvPr id="6" name="Picture 6"/>
          <p:cNvPicPr>
            <a:picLocks noChangeAspect="1"/>
          </p:cNvPicPr>
          <p:nvPr/>
        </p:nvPicPr>
        <p:blipFill>
          <a:blip r:embed="rId6"/>
          <a:srcRect t="162" b="162"/>
          <a:stretch>
            <a:fillRect/>
          </a:stretch>
        </p:blipFill>
        <p:spPr>
          <a:xfrm>
            <a:off x="1504356" y="1020146"/>
            <a:ext cx="15277002" cy="1091051"/>
          </a:xfrm>
          <a:prstGeom prst="rect">
            <a:avLst/>
          </a:prstGeom>
        </p:spPr>
      </p:pic>
      <p:sp>
        <p:nvSpPr>
          <p:cNvPr id="7" name="TextBox 7"/>
          <p:cNvSpPr txBox="1"/>
          <p:nvPr/>
        </p:nvSpPr>
        <p:spPr>
          <a:xfrm>
            <a:off x="2735726" y="1277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데이터 분석 결론</a:t>
            </a:r>
          </a:p>
        </p:txBody>
      </p:sp>
      <p:sp>
        <p:nvSpPr>
          <p:cNvPr id="8" name="TextBox 8"/>
          <p:cNvSpPr txBox="1"/>
          <p:nvPr/>
        </p:nvSpPr>
        <p:spPr>
          <a:xfrm>
            <a:off x="2755597"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데이터</a:t>
            </a:r>
            <a:r>
              <a:rPr lang="en-US" sz="1900" b="1" spc="-75" dirty="0">
                <a:solidFill>
                  <a:srgbClr val="002D02"/>
                </a:solidFill>
                <a:ea typeface="Open Sans Bold"/>
              </a:rPr>
              <a:t> </a:t>
            </a:r>
            <a:r>
              <a:rPr lang="en-US" sz="1900" b="1" spc="-75" dirty="0" err="1">
                <a:solidFill>
                  <a:srgbClr val="002D02"/>
                </a:solidFill>
                <a:ea typeface="Open Sans Bold"/>
              </a:rPr>
              <a:t>분석을</a:t>
            </a:r>
            <a:r>
              <a:rPr lang="en-US" sz="1900" b="1" spc="-75" dirty="0">
                <a:solidFill>
                  <a:srgbClr val="002D02"/>
                </a:solidFill>
                <a:ea typeface="Open Sans Bold"/>
              </a:rPr>
              <a:t> </a:t>
            </a:r>
            <a:r>
              <a:rPr lang="en-US" sz="1900" b="1" spc="-75" dirty="0" err="1">
                <a:solidFill>
                  <a:srgbClr val="002D02"/>
                </a:solidFill>
                <a:ea typeface="Open Sans Bold"/>
              </a:rPr>
              <a:t>통해</a:t>
            </a:r>
            <a:r>
              <a:rPr lang="en-US" sz="1900" b="1" spc="-75" dirty="0">
                <a:solidFill>
                  <a:srgbClr val="002D02"/>
                </a:solidFill>
                <a:ea typeface="Open Sans Bold"/>
              </a:rPr>
              <a:t> </a:t>
            </a:r>
            <a:r>
              <a:rPr lang="en-US" sz="1900" b="1" spc="-75" dirty="0" err="1">
                <a:solidFill>
                  <a:srgbClr val="002D02"/>
                </a:solidFill>
                <a:ea typeface="Open Sans Bold"/>
              </a:rPr>
              <a:t>도출한</a:t>
            </a:r>
            <a:r>
              <a:rPr lang="en-US" sz="1900" b="1" spc="-75" dirty="0">
                <a:solidFill>
                  <a:srgbClr val="002D02"/>
                </a:solidFill>
                <a:ea typeface="Open Sans Bold"/>
              </a:rPr>
              <a:t> </a:t>
            </a:r>
            <a:r>
              <a:rPr lang="en-US" sz="1900" b="1" spc="-75" dirty="0" err="1">
                <a:solidFill>
                  <a:srgbClr val="002D02"/>
                </a:solidFill>
                <a:ea typeface="Open Sans Bold"/>
              </a:rPr>
              <a:t>결론</a:t>
            </a:r>
            <a:r>
              <a:rPr lang="en-US" sz="1900" b="1" spc="-75" dirty="0">
                <a:solidFill>
                  <a:srgbClr val="002D02"/>
                </a:solidFill>
                <a:ea typeface="Open Sans Bold"/>
              </a:rPr>
              <a:t> </a:t>
            </a:r>
            <a:r>
              <a:rPr lang="en-US" sz="1900" b="1" spc="-75" dirty="0" err="1">
                <a:solidFill>
                  <a:srgbClr val="002D02"/>
                </a:solidFill>
                <a:ea typeface="Open Sans Bold"/>
              </a:rPr>
              <a:t>설명</a:t>
            </a:r>
            <a:endParaRPr lang="en-US" sz="1900" b="1" spc="-75" dirty="0">
              <a:solidFill>
                <a:srgbClr val="002D02"/>
              </a:solidFill>
              <a:ea typeface="Open Sans Bold"/>
            </a:endParaRPr>
          </a:p>
        </p:txBody>
      </p:sp>
      <p:pic>
        <p:nvPicPr>
          <p:cNvPr id="9" name="Picture 9"/>
          <p:cNvPicPr>
            <a:picLocks noChangeAspect="1"/>
          </p:cNvPicPr>
          <p:nvPr/>
        </p:nvPicPr>
        <p:blipFill>
          <a:blip r:embed="rId7"/>
          <a:srcRect/>
          <a:stretch>
            <a:fillRect/>
          </a:stretch>
        </p:blipFill>
        <p:spPr>
          <a:xfrm>
            <a:off x="9008878" y="6277162"/>
            <a:ext cx="500668" cy="500668"/>
          </a:xfrm>
          <a:prstGeom prst="rect">
            <a:avLst/>
          </a:prstGeom>
        </p:spPr>
      </p:pic>
      <p:pic>
        <p:nvPicPr>
          <p:cNvPr id="10" name="Picture 10"/>
          <p:cNvPicPr>
            <a:picLocks noChangeAspect="1"/>
          </p:cNvPicPr>
          <p:nvPr/>
        </p:nvPicPr>
        <p:blipFill>
          <a:blip r:embed="rId8"/>
          <a:srcRect/>
          <a:stretch>
            <a:fillRect/>
          </a:stretch>
        </p:blipFill>
        <p:spPr>
          <a:xfrm rot="-720000">
            <a:off x="9103622" y="6383781"/>
            <a:ext cx="299975" cy="299975"/>
          </a:xfrm>
          <a:prstGeom prst="rect">
            <a:avLst/>
          </a:prstGeom>
        </p:spPr>
      </p:pic>
      <p:sp>
        <p:nvSpPr>
          <p:cNvPr id="11" name="TextBox 11"/>
          <p:cNvSpPr txBox="1"/>
          <p:nvPr/>
        </p:nvSpPr>
        <p:spPr>
          <a:xfrm>
            <a:off x="8288684" y="4280890"/>
            <a:ext cx="8942847" cy="485721"/>
          </a:xfrm>
          <a:prstGeom prst="rect">
            <a:avLst/>
          </a:prstGeom>
        </p:spPr>
        <p:txBody>
          <a:bodyPr lIns="0" tIns="0" rIns="0" bIns="0" rtlCol="0" anchor="t">
            <a:spAutoFit/>
          </a:bodyPr>
          <a:lstStyle/>
          <a:p>
            <a:pPr algn="ctr">
              <a:lnSpc>
                <a:spcPts val="3839"/>
              </a:lnSpc>
              <a:spcBef>
                <a:spcPct val="0"/>
              </a:spcBef>
            </a:pPr>
            <a:r>
              <a:rPr lang="en-US" sz="3199">
                <a:solidFill>
                  <a:srgbClr val="002D02"/>
                </a:solidFill>
                <a:ea typeface="210 네모진 030 Bold"/>
              </a:rPr>
              <a:t>지각과 출석률은 관계가 없다.</a:t>
            </a:r>
          </a:p>
        </p:txBody>
      </p:sp>
      <p:pic>
        <p:nvPicPr>
          <p:cNvPr id="12" name="Picture 12"/>
          <p:cNvPicPr>
            <a:picLocks noChangeAspect="1"/>
          </p:cNvPicPr>
          <p:nvPr/>
        </p:nvPicPr>
        <p:blipFill>
          <a:blip r:embed="rId9"/>
          <a:srcRect/>
          <a:stretch>
            <a:fillRect/>
          </a:stretch>
        </p:blipFill>
        <p:spPr>
          <a:xfrm>
            <a:off x="1672472" y="6100669"/>
            <a:ext cx="4725619" cy="3506409"/>
          </a:xfrm>
          <a:prstGeom prst="rect">
            <a:avLst/>
          </a:prstGeom>
        </p:spPr>
      </p:pic>
      <p:pic>
        <p:nvPicPr>
          <p:cNvPr id="13" name="Picture 13"/>
          <p:cNvPicPr>
            <a:picLocks noChangeAspect="1"/>
          </p:cNvPicPr>
          <p:nvPr/>
        </p:nvPicPr>
        <p:blipFill>
          <a:blip r:embed="rId10"/>
          <a:srcRect/>
          <a:stretch>
            <a:fillRect/>
          </a:stretch>
        </p:blipFill>
        <p:spPr>
          <a:xfrm>
            <a:off x="1630468" y="2181149"/>
            <a:ext cx="4767623" cy="3748070"/>
          </a:xfrm>
          <a:prstGeom prst="rect">
            <a:avLst/>
          </a:prstGeom>
        </p:spPr>
      </p:pic>
      <p:sp>
        <p:nvSpPr>
          <p:cNvPr id="14" name="TextBox 14"/>
          <p:cNvSpPr txBox="1"/>
          <p:nvPr/>
        </p:nvSpPr>
        <p:spPr>
          <a:xfrm>
            <a:off x="8471078" y="9360117"/>
            <a:ext cx="1341009" cy="257959"/>
          </a:xfrm>
          <a:prstGeom prst="rect">
            <a:avLst/>
          </a:prstGeom>
        </p:spPr>
        <p:txBody>
          <a:bodyPr lIns="0" tIns="0" rIns="0" bIns="0" rtlCol="0" anchor="t">
            <a:spAutoFit/>
          </a:bodyPr>
          <a:lstStyle/>
          <a:p>
            <a:pPr algn="ctr">
              <a:lnSpc>
                <a:spcPts val="1439"/>
              </a:lnSpc>
            </a:pPr>
            <a:r>
              <a:rPr lang="en-US" sz="1200">
                <a:solidFill>
                  <a:srgbClr val="002D02"/>
                </a:solidFill>
                <a:latin typeface="Arimo Bold"/>
              </a:rPr>
              <a:t>8</a:t>
            </a:r>
          </a:p>
        </p:txBody>
      </p:sp>
      <p:sp>
        <p:nvSpPr>
          <p:cNvPr id="15" name="TextBox 15"/>
          <p:cNvSpPr txBox="1"/>
          <p:nvPr/>
        </p:nvSpPr>
        <p:spPr>
          <a:xfrm>
            <a:off x="2061383" y="139282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16" name="TextBox 16"/>
          <p:cNvSpPr txBox="1"/>
          <p:nvPr/>
        </p:nvSpPr>
        <p:spPr>
          <a:xfrm>
            <a:off x="8288684" y="6936303"/>
            <a:ext cx="8942847" cy="485721"/>
          </a:xfrm>
          <a:prstGeom prst="rect">
            <a:avLst/>
          </a:prstGeom>
        </p:spPr>
        <p:txBody>
          <a:bodyPr lIns="0" tIns="0" rIns="0" bIns="0" rtlCol="0" anchor="t">
            <a:spAutoFit/>
          </a:bodyPr>
          <a:lstStyle/>
          <a:p>
            <a:pPr algn="ctr">
              <a:lnSpc>
                <a:spcPts val="3839"/>
              </a:lnSpc>
              <a:spcBef>
                <a:spcPct val="0"/>
              </a:spcBef>
            </a:pPr>
            <a:r>
              <a:rPr lang="en-US" sz="3199">
                <a:solidFill>
                  <a:srgbClr val="002D02"/>
                </a:solidFill>
                <a:ea typeface="210 네모진 030 Bold"/>
              </a:rPr>
              <a:t>출석률에 가장 큰 영향을 끼치는 것은 </a:t>
            </a:r>
            <a:r>
              <a:rPr lang="en-US" sz="3199">
                <a:solidFill>
                  <a:srgbClr val="D4422E"/>
                </a:solidFill>
                <a:ea typeface="210 네모진 030 Bold"/>
              </a:rPr>
              <a:t>조퇴</a:t>
            </a:r>
            <a:r>
              <a:rPr lang="en-US" sz="3199">
                <a:solidFill>
                  <a:srgbClr val="002D02"/>
                </a:solidFill>
                <a:ea typeface="210 네모진 030 Bold"/>
              </a:rPr>
              <a:t>이다.</a:t>
            </a:r>
          </a:p>
        </p:txBody>
      </p:sp>
      <p:grpSp>
        <p:nvGrpSpPr>
          <p:cNvPr id="17" name="Group 17"/>
          <p:cNvGrpSpPr/>
          <p:nvPr/>
        </p:nvGrpSpPr>
        <p:grpSpPr>
          <a:xfrm>
            <a:off x="4014279" y="7138894"/>
            <a:ext cx="502276" cy="2479182"/>
            <a:chOff x="0" y="0"/>
            <a:chExt cx="132287" cy="652953"/>
          </a:xfrm>
        </p:grpSpPr>
        <p:sp>
          <p:nvSpPr>
            <p:cNvPr id="18" name="Freeform 18"/>
            <p:cNvSpPr/>
            <p:nvPr/>
          </p:nvSpPr>
          <p:spPr>
            <a:xfrm>
              <a:off x="0" y="0"/>
              <a:ext cx="132287" cy="652953"/>
            </a:xfrm>
            <a:custGeom>
              <a:avLst/>
              <a:gdLst/>
              <a:ahLst/>
              <a:cxnLst/>
              <a:rect l="l" t="t" r="r" b="b"/>
              <a:pathLst>
                <a:path w="132287" h="652953">
                  <a:moveTo>
                    <a:pt x="0" y="0"/>
                  </a:moveTo>
                  <a:lnTo>
                    <a:pt x="132287" y="0"/>
                  </a:lnTo>
                  <a:lnTo>
                    <a:pt x="132287" y="652953"/>
                  </a:lnTo>
                  <a:lnTo>
                    <a:pt x="0" y="652953"/>
                  </a:lnTo>
                  <a:close/>
                </a:path>
              </a:pathLst>
            </a:custGeom>
            <a:solidFill>
              <a:srgbClr val="000000">
                <a:alpha val="0"/>
              </a:srgbClr>
            </a:solidFill>
            <a:ln w="76200">
              <a:solidFill>
                <a:srgbClr val="F4EA01"/>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0" name="Group 20"/>
          <p:cNvGrpSpPr/>
          <p:nvPr/>
        </p:nvGrpSpPr>
        <p:grpSpPr>
          <a:xfrm>
            <a:off x="3944525" y="2417433"/>
            <a:ext cx="603684" cy="3683236"/>
            <a:chOff x="0" y="0"/>
            <a:chExt cx="158995" cy="970070"/>
          </a:xfrm>
        </p:grpSpPr>
        <p:sp>
          <p:nvSpPr>
            <p:cNvPr id="21" name="Freeform 21"/>
            <p:cNvSpPr/>
            <p:nvPr/>
          </p:nvSpPr>
          <p:spPr>
            <a:xfrm>
              <a:off x="0" y="0"/>
              <a:ext cx="158995" cy="970070"/>
            </a:xfrm>
            <a:custGeom>
              <a:avLst/>
              <a:gdLst/>
              <a:ahLst/>
              <a:cxnLst/>
              <a:rect l="l" t="t" r="r" b="b"/>
              <a:pathLst>
                <a:path w="158995" h="970070">
                  <a:moveTo>
                    <a:pt x="0" y="0"/>
                  </a:moveTo>
                  <a:lnTo>
                    <a:pt x="158995" y="0"/>
                  </a:lnTo>
                  <a:lnTo>
                    <a:pt x="158995" y="970070"/>
                  </a:lnTo>
                  <a:lnTo>
                    <a:pt x="0" y="970070"/>
                  </a:lnTo>
                  <a:close/>
                </a:path>
              </a:pathLst>
            </a:custGeom>
            <a:solidFill>
              <a:srgbClr val="000000">
                <a:alpha val="0"/>
              </a:srgbClr>
            </a:solidFill>
            <a:ln w="76200">
              <a:solidFill>
                <a:srgbClr val="F4EA01"/>
              </a:solidFill>
            </a:ln>
          </p:spPr>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sp>
        <p:nvSpPr>
          <p:cNvPr id="5" name="TextBox 5"/>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결론에 따른 개선 방안 제시</a:t>
            </a:r>
          </a:p>
        </p:txBody>
      </p:sp>
      <p:sp>
        <p:nvSpPr>
          <p:cNvPr id="6" name="TextBox 6"/>
          <p:cNvSpPr txBox="1"/>
          <p:nvPr/>
        </p:nvSpPr>
        <p:spPr>
          <a:xfrm>
            <a:off x="2755597" y="1514291"/>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a:rPr>
              <a:t>결론을</a:t>
            </a:r>
            <a:r>
              <a:rPr lang="en-US" sz="1900" b="1" spc="-75" dirty="0">
                <a:solidFill>
                  <a:srgbClr val="002D02"/>
                </a:solidFill>
                <a:ea typeface="Open Sans"/>
              </a:rPr>
              <a:t> </a:t>
            </a:r>
            <a:r>
              <a:rPr lang="en-US" sz="1900" b="1" spc="-75" dirty="0" err="1">
                <a:solidFill>
                  <a:srgbClr val="002D02"/>
                </a:solidFill>
                <a:ea typeface="Open Sans"/>
              </a:rPr>
              <a:t>통해</a:t>
            </a:r>
            <a:r>
              <a:rPr lang="en-US" sz="1900" b="1" spc="-75" dirty="0">
                <a:solidFill>
                  <a:srgbClr val="002D02"/>
                </a:solidFill>
                <a:ea typeface="Open Sans"/>
              </a:rPr>
              <a:t> </a:t>
            </a:r>
            <a:r>
              <a:rPr lang="en-US" sz="1900" b="1" spc="-75" dirty="0" err="1">
                <a:solidFill>
                  <a:srgbClr val="002D02"/>
                </a:solidFill>
                <a:ea typeface="Open Sans"/>
              </a:rPr>
              <a:t>향후</a:t>
            </a:r>
            <a:r>
              <a:rPr lang="en-US" sz="1900" b="1" spc="-75" dirty="0">
                <a:solidFill>
                  <a:srgbClr val="002D02"/>
                </a:solidFill>
                <a:ea typeface="Open Sans"/>
              </a:rPr>
              <a:t> </a:t>
            </a:r>
            <a:r>
              <a:rPr lang="en-US" sz="1900" b="1" spc="-75" dirty="0" err="1">
                <a:solidFill>
                  <a:srgbClr val="002D02"/>
                </a:solidFill>
                <a:ea typeface="Open Sans"/>
              </a:rPr>
              <a:t>직업</a:t>
            </a:r>
            <a:r>
              <a:rPr lang="en-US" sz="1900" b="1" spc="-75" dirty="0">
                <a:solidFill>
                  <a:srgbClr val="002D02"/>
                </a:solidFill>
                <a:ea typeface="Open Sans"/>
              </a:rPr>
              <a:t> </a:t>
            </a:r>
            <a:r>
              <a:rPr lang="en-US" sz="1900" b="1" spc="-75" dirty="0" err="1">
                <a:solidFill>
                  <a:srgbClr val="002D02"/>
                </a:solidFill>
                <a:ea typeface="Open Sans"/>
              </a:rPr>
              <a:t>훈련</a:t>
            </a:r>
            <a:r>
              <a:rPr lang="en-US" sz="1900" b="1" spc="-75" dirty="0">
                <a:solidFill>
                  <a:srgbClr val="002D02"/>
                </a:solidFill>
                <a:ea typeface="Open Sans"/>
              </a:rPr>
              <a:t> </a:t>
            </a:r>
            <a:r>
              <a:rPr lang="en-US" sz="1900" b="1" spc="-75" dirty="0" err="1">
                <a:solidFill>
                  <a:srgbClr val="002D02"/>
                </a:solidFill>
                <a:ea typeface="Open Sans"/>
              </a:rPr>
              <a:t>수강생들에게</a:t>
            </a:r>
            <a:r>
              <a:rPr lang="en-US" sz="1900" b="1" spc="-75" dirty="0">
                <a:solidFill>
                  <a:srgbClr val="002D02"/>
                </a:solidFill>
                <a:ea typeface="Open Sans"/>
              </a:rPr>
              <a:t> </a:t>
            </a:r>
            <a:r>
              <a:rPr lang="en-US" sz="1900" b="1" spc="-75" dirty="0" err="1">
                <a:solidFill>
                  <a:srgbClr val="002D02"/>
                </a:solidFill>
                <a:ea typeface="Open Sans"/>
              </a:rPr>
              <a:t>출결</a:t>
            </a:r>
            <a:r>
              <a:rPr lang="en-US" sz="1900" b="1" spc="-75" dirty="0">
                <a:solidFill>
                  <a:srgbClr val="002D02"/>
                </a:solidFill>
                <a:ea typeface="Open Sans"/>
              </a:rPr>
              <a:t> </a:t>
            </a:r>
            <a:r>
              <a:rPr lang="en-US" sz="1900" b="1" spc="-75" dirty="0" err="1">
                <a:solidFill>
                  <a:srgbClr val="002D02"/>
                </a:solidFill>
                <a:ea typeface="Open Sans"/>
              </a:rPr>
              <a:t>관리를</a:t>
            </a:r>
            <a:r>
              <a:rPr lang="en-US" sz="1900" b="1" spc="-75" dirty="0">
                <a:solidFill>
                  <a:srgbClr val="002D02"/>
                </a:solidFill>
                <a:ea typeface="Open Sans"/>
              </a:rPr>
              <a:t> </a:t>
            </a:r>
            <a:r>
              <a:rPr lang="en-US" sz="1900" b="1" spc="-75" dirty="0" err="1">
                <a:solidFill>
                  <a:srgbClr val="002D02"/>
                </a:solidFill>
                <a:ea typeface="Open Sans"/>
              </a:rPr>
              <a:t>위한</a:t>
            </a:r>
            <a:r>
              <a:rPr lang="en-US" sz="1900" b="1" spc="-75" dirty="0">
                <a:solidFill>
                  <a:srgbClr val="002D02"/>
                </a:solidFill>
                <a:ea typeface="Open Sans"/>
              </a:rPr>
              <a:t> </a:t>
            </a:r>
            <a:r>
              <a:rPr lang="en-US" sz="1900" b="1" spc="-75" dirty="0" err="1">
                <a:solidFill>
                  <a:srgbClr val="002D02"/>
                </a:solidFill>
                <a:ea typeface="Open Sans"/>
              </a:rPr>
              <a:t>솔루션</a:t>
            </a:r>
            <a:r>
              <a:rPr lang="en-US" sz="1900" b="1" spc="-75" dirty="0">
                <a:solidFill>
                  <a:srgbClr val="002D02"/>
                </a:solidFill>
                <a:ea typeface="Open Sans"/>
              </a:rPr>
              <a:t> </a:t>
            </a:r>
            <a:r>
              <a:rPr lang="en-US" sz="1900" b="1" spc="-75" dirty="0" err="1">
                <a:solidFill>
                  <a:srgbClr val="002D02"/>
                </a:solidFill>
                <a:ea typeface="Open Sans"/>
              </a:rPr>
              <a:t>제시</a:t>
            </a:r>
            <a:endParaRPr lang="en-US" sz="1900" b="1" spc="-75" dirty="0">
              <a:solidFill>
                <a:srgbClr val="002D02"/>
              </a:solidFill>
              <a:ea typeface="Open Sans"/>
            </a:endParaRPr>
          </a:p>
        </p:txBody>
      </p:sp>
      <p:sp>
        <p:nvSpPr>
          <p:cNvPr id="7" name="TextBox 7"/>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pic>
        <p:nvPicPr>
          <p:cNvPr id="8" name="Picture 8"/>
          <p:cNvPicPr>
            <a:picLocks noChangeAspect="1"/>
          </p:cNvPicPr>
          <p:nvPr/>
        </p:nvPicPr>
        <p:blipFill>
          <a:blip r:embed="rId5"/>
          <a:srcRect t="47" b="47"/>
          <a:stretch>
            <a:fillRect/>
          </a:stretch>
        </p:blipFill>
        <p:spPr>
          <a:xfrm>
            <a:off x="13125836" y="2617000"/>
            <a:ext cx="2758523" cy="1568003"/>
          </a:xfrm>
          <a:prstGeom prst="rect">
            <a:avLst/>
          </a:prstGeom>
        </p:spPr>
      </p:pic>
      <p:pic>
        <p:nvPicPr>
          <p:cNvPr id="9" name="Picture 9"/>
          <p:cNvPicPr>
            <a:picLocks noChangeAspect="1"/>
          </p:cNvPicPr>
          <p:nvPr/>
        </p:nvPicPr>
        <p:blipFill>
          <a:blip r:embed="rId6"/>
          <a:srcRect t="88" b="88"/>
          <a:stretch>
            <a:fillRect/>
          </a:stretch>
        </p:blipFill>
        <p:spPr>
          <a:xfrm>
            <a:off x="1504356" y="4031853"/>
            <a:ext cx="7454989" cy="2024385"/>
          </a:xfrm>
          <a:prstGeom prst="rect">
            <a:avLst/>
          </a:prstGeom>
        </p:spPr>
      </p:pic>
      <p:pic>
        <p:nvPicPr>
          <p:cNvPr id="10" name="Picture 10"/>
          <p:cNvPicPr>
            <a:picLocks noChangeAspect="1"/>
          </p:cNvPicPr>
          <p:nvPr/>
        </p:nvPicPr>
        <p:blipFill>
          <a:blip r:embed="rId6"/>
          <a:srcRect t="88" b="88"/>
          <a:stretch>
            <a:fillRect/>
          </a:stretch>
        </p:blipFill>
        <p:spPr>
          <a:xfrm>
            <a:off x="9326369" y="4031853"/>
            <a:ext cx="7454989" cy="2024385"/>
          </a:xfrm>
          <a:prstGeom prst="rect">
            <a:avLst/>
          </a:prstGeom>
        </p:spPr>
      </p:pic>
      <p:pic>
        <p:nvPicPr>
          <p:cNvPr id="11" name="Picture 11"/>
          <p:cNvPicPr>
            <a:picLocks noChangeAspect="1"/>
          </p:cNvPicPr>
          <p:nvPr/>
        </p:nvPicPr>
        <p:blipFill>
          <a:blip r:embed="rId6"/>
          <a:srcRect t="88" b="88"/>
          <a:stretch>
            <a:fillRect/>
          </a:stretch>
        </p:blipFill>
        <p:spPr>
          <a:xfrm>
            <a:off x="1504356" y="6542013"/>
            <a:ext cx="7454989" cy="2024385"/>
          </a:xfrm>
          <a:prstGeom prst="rect">
            <a:avLst/>
          </a:prstGeom>
        </p:spPr>
      </p:pic>
      <p:pic>
        <p:nvPicPr>
          <p:cNvPr id="12" name="Picture 12"/>
          <p:cNvPicPr>
            <a:picLocks noChangeAspect="1"/>
          </p:cNvPicPr>
          <p:nvPr/>
        </p:nvPicPr>
        <p:blipFill>
          <a:blip r:embed="rId6"/>
          <a:srcRect t="88" b="88"/>
          <a:stretch>
            <a:fillRect/>
          </a:stretch>
        </p:blipFill>
        <p:spPr>
          <a:xfrm>
            <a:off x="9326369" y="6542013"/>
            <a:ext cx="7454989" cy="2024385"/>
          </a:xfrm>
          <a:prstGeom prst="rect">
            <a:avLst/>
          </a:prstGeom>
        </p:spPr>
      </p:pic>
      <p:pic>
        <p:nvPicPr>
          <p:cNvPr id="13" name="Picture 13"/>
          <p:cNvPicPr>
            <a:picLocks noChangeAspect="1"/>
          </p:cNvPicPr>
          <p:nvPr/>
        </p:nvPicPr>
        <p:blipFill>
          <a:blip r:embed="rId7"/>
          <a:srcRect t="250" b="250"/>
          <a:stretch>
            <a:fillRect/>
          </a:stretch>
        </p:blipFill>
        <p:spPr>
          <a:xfrm>
            <a:off x="1504356" y="4031853"/>
            <a:ext cx="7454989" cy="786289"/>
          </a:xfrm>
          <a:prstGeom prst="rect">
            <a:avLst/>
          </a:prstGeom>
        </p:spPr>
      </p:pic>
      <p:pic>
        <p:nvPicPr>
          <p:cNvPr id="14" name="Picture 14"/>
          <p:cNvPicPr>
            <a:picLocks noChangeAspect="1"/>
          </p:cNvPicPr>
          <p:nvPr/>
        </p:nvPicPr>
        <p:blipFill>
          <a:blip r:embed="rId8"/>
          <a:srcRect t="250" b="250"/>
          <a:stretch>
            <a:fillRect/>
          </a:stretch>
        </p:blipFill>
        <p:spPr>
          <a:xfrm>
            <a:off x="9326369" y="4031853"/>
            <a:ext cx="7454989" cy="786289"/>
          </a:xfrm>
          <a:prstGeom prst="rect">
            <a:avLst/>
          </a:prstGeom>
        </p:spPr>
      </p:pic>
      <p:pic>
        <p:nvPicPr>
          <p:cNvPr id="15" name="Picture 15"/>
          <p:cNvPicPr>
            <a:picLocks noChangeAspect="1"/>
          </p:cNvPicPr>
          <p:nvPr/>
        </p:nvPicPr>
        <p:blipFill>
          <a:blip r:embed="rId9"/>
          <a:srcRect t="250" b="250"/>
          <a:stretch>
            <a:fillRect/>
          </a:stretch>
        </p:blipFill>
        <p:spPr>
          <a:xfrm>
            <a:off x="1504356" y="6542013"/>
            <a:ext cx="7454989" cy="786289"/>
          </a:xfrm>
          <a:prstGeom prst="rect">
            <a:avLst/>
          </a:prstGeom>
        </p:spPr>
      </p:pic>
      <p:pic>
        <p:nvPicPr>
          <p:cNvPr id="16" name="Picture 16"/>
          <p:cNvPicPr>
            <a:picLocks noChangeAspect="1"/>
          </p:cNvPicPr>
          <p:nvPr/>
        </p:nvPicPr>
        <p:blipFill>
          <a:blip r:embed="rId10"/>
          <a:srcRect t="250" b="250"/>
          <a:stretch>
            <a:fillRect/>
          </a:stretch>
        </p:blipFill>
        <p:spPr>
          <a:xfrm>
            <a:off x="9326369" y="6542013"/>
            <a:ext cx="7454989" cy="786289"/>
          </a:xfrm>
          <a:prstGeom prst="rect">
            <a:avLst/>
          </a:prstGeom>
        </p:spPr>
      </p:pic>
      <p:sp>
        <p:nvSpPr>
          <p:cNvPr id="17" name="TextBox 17"/>
          <p:cNvSpPr txBox="1"/>
          <p:nvPr/>
        </p:nvSpPr>
        <p:spPr>
          <a:xfrm>
            <a:off x="3160940" y="4224986"/>
            <a:ext cx="3840123" cy="466698"/>
          </a:xfrm>
          <a:prstGeom prst="rect">
            <a:avLst/>
          </a:prstGeom>
        </p:spPr>
        <p:txBody>
          <a:bodyPr lIns="0" tIns="0" rIns="0" bIns="0" rtlCol="0" anchor="t">
            <a:spAutoFit/>
          </a:bodyPr>
          <a:lstStyle/>
          <a:p>
            <a:pPr marL="323850" lvl="1">
              <a:lnSpc>
                <a:spcPts val="3600"/>
              </a:lnSpc>
            </a:pPr>
            <a:r>
              <a:rPr lang="en-US" altLang="ko-KR" sz="3000" spc="-119" dirty="0" smtClean="0">
                <a:solidFill>
                  <a:srgbClr val="000000"/>
                </a:solidFill>
                <a:latin typeface="210 네모진 030 Bold"/>
              </a:rPr>
              <a:t>1. </a:t>
            </a:r>
            <a:r>
              <a:rPr lang="en-US" sz="3000" spc="-119" dirty="0" err="1" smtClean="0">
                <a:solidFill>
                  <a:srgbClr val="000000"/>
                </a:solidFill>
                <a:latin typeface="210 네모진 030 Bold"/>
              </a:rPr>
              <a:t>조퇴</a:t>
            </a:r>
            <a:r>
              <a:rPr lang="en-US" sz="3000" spc="-119" dirty="0" smtClean="0">
                <a:solidFill>
                  <a:srgbClr val="000000"/>
                </a:solidFill>
                <a:latin typeface="210 네모진 030 Bold"/>
              </a:rPr>
              <a:t> </a:t>
            </a:r>
            <a:r>
              <a:rPr lang="en-US" sz="3000" spc="-119" dirty="0" err="1">
                <a:solidFill>
                  <a:srgbClr val="000000"/>
                </a:solidFill>
                <a:latin typeface="210 네모진 030 Bold"/>
              </a:rPr>
              <a:t>발생</a:t>
            </a:r>
            <a:r>
              <a:rPr lang="en-US" sz="3000" spc="-119" dirty="0">
                <a:solidFill>
                  <a:srgbClr val="000000"/>
                </a:solidFill>
                <a:latin typeface="210 네모진 030 Bold"/>
              </a:rPr>
              <a:t> </a:t>
            </a:r>
            <a:r>
              <a:rPr lang="en-US" sz="3000" spc="-119" dirty="0" err="1">
                <a:solidFill>
                  <a:srgbClr val="000000"/>
                </a:solidFill>
                <a:latin typeface="210 네모진 030 Bold"/>
              </a:rPr>
              <a:t>예방</a:t>
            </a:r>
            <a:r>
              <a:rPr lang="en-US" sz="3000" spc="-119" dirty="0">
                <a:solidFill>
                  <a:srgbClr val="000000"/>
                </a:solidFill>
                <a:latin typeface="210 네모진 030 Bold"/>
              </a:rPr>
              <a:t> </a:t>
            </a:r>
            <a:r>
              <a:rPr lang="en-US" sz="3000" spc="-119" dirty="0" err="1">
                <a:solidFill>
                  <a:srgbClr val="000000"/>
                </a:solidFill>
                <a:latin typeface="210 네모진 030 Bold"/>
              </a:rPr>
              <a:t>하기</a:t>
            </a:r>
            <a:endParaRPr lang="en-US" sz="3000" spc="-119" dirty="0">
              <a:solidFill>
                <a:srgbClr val="000000"/>
              </a:solidFill>
              <a:latin typeface="210 네모진 030 Bold"/>
            </a:endParaRPr>
          </a:p>
        </p:txBody>
      </p:sp>
      <p:sp>
        <p:nvSpPr>
          <p:cNvPr id="18" name="TextBox 18"/>
          <p:cNvSpPr txBox="1"/>
          <p:nvPr/>
        </p:nvSpPr>
        <p:spPr>
          <a:xfrm>
            <a:off x="2994324" y="4818142"/>
            <a:ext cx="5758061" cy="1133474"/>
          </a:xfrm>
          <a:prstGeom prst="rect">
            <a:avLst/>
          </a:prstGeom>
        </p:spPr>
        <p:txBody>
          <a:bodyPr lIns="0" tIns="0" rIns="0" bIns="0" rtlCol="0" anchor="t">
            <a:spAutoFit/>
          </a:bodyPr>
          <a:lstStyle/>
          <a:p>
            <a:pPr>
              <a:lnSpc>
                <a:spcPts val="3000"/>
              </a:lnSpc>
            </a:pPr>
            <a:r>
              <a:rPr lang="en-US" sz="2000" spc="-78">
                <a:solidFill>
                  <a:srgbClr val="000000"/>
                </a:solidFill>
                <a:ea typeface="210 네모진 030"/>
              </a:rPr>
              <a:t>조퇴는 출석률에 가장 큰 영향을 미치므로,</a:t>
            </a:r>
          </a:p>
          <a:p>
            <a:pPr>
              <a:lnSpc>
                <a:spcPts val="3000"/>
              </a:lnSpc>
            </a:pPr>
            <a:r>
              <a:rPr lang="en-US" sz="2000" spc="-78">
                <a:solidFill>
                  <a:srgbClr val="000000"/>
                </a:solidFill>
                <a:ea typeface="210 네모진 030"/>
              </a:rPr>
              <a:t>조퇴 허용 조건의 보완 또는 훈련생 자발적으로 </a:t>
            </a:r>
          </a:p>
          <a:p>
            <a:pPr algn="l">
              <a:lnSpc>
                <a:spcPts val="3000"/>
              </a:lnSpc>
            </a:pPr>
            <a:r>
              <a:rPr lang="en-US" sz="2000" spc="-79">
                <a:solidFill>
                  <a:srgbClr val="000000"/>
                </a:solidFill>
                <a:ea typeface="210 네모진 030"/>
              </a:rPr>
              <a:t>기타 요인들의 발생 원인을 줄임</a:t>
            </a:r>
          </a:p>
        </p:txBody>
      </p:sp>
      <p:sp>
        <p:nvSpPr>
          <p:cNvPr id="19" name="TextBox 19"/>
          <p:cNvSpPr txBox="1"/>
          <p:nvPr/>
        </p:nvSpPr>
        <p:spPr>
          <a:xfrm>
            <a:off x="11487990" y="6697046"/>
            <a:ext cx="3112697" cy="466698"/>
          </a:xfrm>
          <a:prstGeom prst="rect">
            <a:avLst/>
          </a:prstGeom>
        </p:spPr>
        <p:txBody>
          <a:bodyPr lIns="0" tIns="0" rIns="0" bIns="0" rtlCol="0" anchor="t">
            <a:spAutoFit/>
          </a:bodyPr>
          <a:lstStyle/>
          <a:p>
            <a:pPr algn="l">
              <a:lnSpc>
                <a:spcPts val="3600"/>
              </a:lnSpc>
            </a:pPr>
            <a:r>
              <a:rPr lang="en-US" sz="3000" spc="-119">
                <a:solidFill>
                  <a:srgbClr val="000000"/>
                </a:solidFill>
                <a:latin typeface="210 네모진 030 Bold"/>
              </a:rPr>
              <a:t>4. 훈련생 의지 강화</a:t>
            </a:r>
          </a:p>
        </p:txBody>
      </p:sp>
      <p:sp>
        <p:nvSpPr>
          <p:cNvPr id="20" name="TextBox 20"/>
          <p:cNvSpPr txBox="1"/>
          <p:nvPr/>
        </p:nvSpPr>
        <p:spPr>
          <a:xfrm>
            <a:off x="10624490" y="7328302"/>
            <a:ext cx="5543756" cy="1133474"/>
          </a:xfrm>
          <a:prstGeom prst="rect">
            <a:avLst/>
          </a:prstGeom>
        </p:spPr>
        <p:txBody>
          <a:bodyPr lIns="0" tIns="0" rIns="0" bIns="0" rtlCol="0" anchor="t">
            <a:spAutoFit/>
          </a:bodyPr>
          <a:lstStyle/>
          <a:p>
            <a:pPr>
              <a:lnSpc>
                <a:spcPts val="3000"/>
              </a:lnSpc>
            </a:pPr>
            <a:r>
              <a:rPr lang="en-US" sz="2000" spc="-78">
                <a:solidFill>
                  <a:srgbClr val="000000"/>
                </a:solidFill>
                <a:ea typeface="210 네모진 030"/>
              </a:rPr>
              <a:t>학습 분위기 조성, 월 1회 개인 상담, 자습실 개방,</a:t>
            </a:r>
          </a:p>
          <a:p>
            <a:pPr>
              <a:lnSpc>
                <a:spcPts val="3000"/>
              </a:lnSpc>
            </a:pPr>
            <a:r>
              <a:rPr lang="en-US" sz="2000" spc="-78">
                <a:solidFill>
                  <a:srgbClr val="000000"/>
                </a:solidFill>
                <a:ea typeface="210 네모진 030"/>
              </a:rPr>
              <a:t>우수 학생 포상, 수업 후 스터디 운영, 심리 상담 등 </a:t>
            </a:r>
          </a:p>
          <a:p>
            <a:pPr algn="l">
              <a:lnSpc>
                <a:spcPts val="3000"/>
              </a:lnSpc>
            </a:pPr>
            <a:r>
              <a:rPr lang="en-US" sz="2000" spc="-79">
                <a:solidFill>
                  <a:srgbClr val="000000"/>
                </a:solidFill>
                <a:ea typeface="210 네모진 030"/>
              </a:rPr>
              <a:t>훈련생들의 학습 의지 강화를 위해 방안을 마련함</a:t>
            </a:r>
          </a:p>
        </p:txBody>
      </p:sp>
      <p:sp>
        <p:nvSpPr>
          <p:cNvPr id="21" name="TextBox 21"/>
          <p:cNvSpPr txBox="1"/>
          <p:nvPr/>
        </p:nvSpPr>
        <p:spPr>
          <a:xfrm>
            <a:off x="3330704" y="6697046"/>
            <a:ext cx="3802293" cy="466698"/>
          </a:xfrm>
          <a:prstGeom prst="rect">
            <a:avLst/>
          </a:prstGeom>
        </p:spPr>
        <p:txBody>
          <a:bodyPr lIns="0" tIns="0" rIns="0" bIns="0" rtlCol="0" anchor="t">
            <a:spAutoFit/>
          </a:bodyPr>
          <a:lstStyle/>
          <a:p>
            <a:pPr algn="l">
              <a:lnSpc>
                <a:spcPts val="3600"/>
              </a:lnSpc>
            </a:pPr>
            <a:r>
              <a:rPr lang="en-US" sz="3000" spc="-119" dirty="0">
                <a:solidFill>
                  <a:srgbClr val="000000"/>
                </a:solidFill>
                <a:latin typeface="210 네모진 030 Bold"/>
              </a:rPr>
              <a:t>3. </a:t>
            </a:r>
            <a:r>
              <a:rPr lang="en-US" sz="3000" spc="-119" dirty="0" err="1">
                <a:solidFill>
                  <a:srgbClr val="000000"/>
                </a:solidFill>
                <a:latin typeface="210 네모진 030 Bold"/>
              </a:rPr>
              <a:t>출결</a:t>
            </a:r>
            <a:r>
              <a:rPr lang="en-US" sz="3000" spc="-119" dirty="0">
                <a:solidFill>
                  <a:srgbClr val="000000"/>
                </a:solidFill>
                <a:latin typeface="210 네모진 030 Bold"/>
              </a:rPr>
              <a:t> </a:t>
            </a:r>
            <a:r>
              <a:rPr lang="en-US" sz="3000" spc="-119" dirty="0" err="1">
                <a:solidFill>
                  <a:srgbClr val="000000"/>
                </a:solidFill>
                <a:latin typeface="210 네모진 030 Bold"/>
              </a:rPr>
              <a:t>관리</a:t>
            </a:r>
            <a:r>
              <a:rPr lang="en-US" sz="3000" spc="-119" dirty="0">
                <a:solidFill>
                  <a:srgbClr val="000000"/>
                </a:solidFill>
                <a:latin typeface="210 네모진 030 Bold"/>
              </a:rPr>
              <a:t> </a:t>
            </a:r>
            <a:r>
              <a:rPr lang="en-US" sz="3000" spc="-119" dirty="0" err="1">
                <a:solidFill>
                  <a:srgbClr val="000000"/>
                </a:solidFill>
                <a:latin typeface="210 네모진 030 Bold"/>
              </a:rPr>
              <a:t>우수생</a:t>
            </a:r>
            <a:r>
              <a:rPr lang="en-US" sz="3000" spc="-119" dirty="0">
                <a:solidFill>
                  <a:srgbClr val="000000"/>
                </a:solidFill>
                <a:latin typeface="210 네모진 030 Bold"/>
              </a:rPr>
              <a:t> </a:t>
            </a:r>
            <a:r>
              <a:rPr lang="en-US" sz="3000" spc="-119" dirty="0" err="1">
                <a:solidFill>
                  <a:srgbClr val="000000"/>
                </a:solidFill>
                <a:latin typeface="210 네모진 030 Bold"/>
              </a:rPr>
              <a:t>포상</a:t>
            </a:r>
            <a:endParaRPr lang="en-US" sz="3000" spc="-119" dirty="0">
              <a:solidFill>
                <a:srgbClr val="000000"/>
              </a:solidFill>
              <a:latin typeface="210 네모진 030 Bold"/>
            </a:endParaRPr>
          </a:p>
        </p:txBody>
      </p:sp>
      <p:sp>
        <p:nvSpPr>
          <p:cNvPr id="22" name="TextBox 22"/>
          <p:cNvSpPr txBox="1"/>
          <p:nvPr/>
        </p:nvSpPr>
        <p:spPr>
          <a:xfrm>
            <a:off x="2735726" y="7328302"/>
            <a:ext cx="5758061" cy="1133474"/>
          </a:xfrm>
          <a:prstGeom prst="rect">
            <a:avLst/>
          </a:prstGeom>
        </p:spPr>
        <p:txBody>
          <a:bodyPr lIns="0" tIns="0" rIns="0" bIns="0" rtlCol="0" anchor="t">
            <a:spAutoFit/>
          </a:bodyPr>
          <a:lstStyle/>
          <a:p>
            <a:pPr>
              <a:lnSpc>
                <a:spcPts val="3000"/>
              </a:lnSpc>
            </a:pPr>
            <a:r>
              <a:rPr lang="en-US" sz="2000" spc="-78">
                <a:solidFill>
                  <a:srgbClr val="000000"/>
                </a:solidFill>
                <a:ea typeface="210 네모진 030"/>
              </a:rPr>
              <a:t>출결 관리가 우수한 훈련생들을 선정하여</a:t>
            </a:r>
          </a:p>
          <a:p>
            <a:pPr>
              <a:lnSpc>
                <a:spcPts val="3000"/>
              </a:lnSpc>
            </a:pPr>
            <a:r>
              <a:rPr lang="en-US" sz="2000" spc="-78">
                <a:solidFill>
                  <a:srgbClr val="000000"/>
                </a:solidFill>
                <a:ea typeface="210 네모진 030"/>
              </a:rPr>
              <a:t>수료 시, 우수 기업 취업 연계나 기업 멘토 연결 등과 같은</a:t>
            </a:r>
          </a:p>
          <a:p>
            <a:pPr algn="l">
              <a:lnSpc>
                <a:spcPts val="3000"/>
              </a:lnSpc>
            </a:pPr>
            <a:r>
              <a:rPr lang="en-US" sz="2000" spc="-79">
                <a:solidFill>
                  <a:srgbClr val="000000"/>
                </a:solidFill>
                <a:ea typeface="210 네모진 030"/>
              </a:rPr>
              <a:t>포상을 제공함으로써 훈련생 사기 고취  </a:t>
            </a:r>
          </a:p>
        </p:txBody>
      </p:sp>
      <p:sp>
        <p:nvSpPr>
          <p:cNvPr id="23" name="TextBox 23"/>
          <p:cNvSpPr txBox="1"/>
          <p:nvPr/>
        </p:nvSpPr>
        <p:spPr>
          <a:xfrm>
            <a:off x="10624490" y="4224986"/>
            <a:ext cx="4750487" cy="466698"/>
          </a:xfrm>
          <a:prstGeom prst="rect">
            <a:avLst/>
          </a:prstGeom>
        </p:spPr>
        <p:txBody>
          <a:bodyPr lIns="0" tIns="0" rIns="0" bIns="0" rtlCol="0" anchor="t">
            <a:spAutoFit/>
          </a:bodyPr>
          <a:lstStyle/>
          <a:p>
            <a:pPr algn="l">
              <a:lnSpc>
                <a:spcPts val="3600"/>
              </a:lnSpc>
            </a:pPr>
            <a:r>
              <a:rPr lang="en-US" sz="3000" spc="-119">
                <a:solidFill>
                  <a:srgbClr val="000000"/>
                </a:solidFill>
                <a:latin typeface="210 네모진 030 Bold"/>
              </a:rPr>
              <a:t>2. 날씨에 따른 통학 시간 설정</a:t>
            </a:r>
          </a:p>
        </p:txBody>
      </p:sp>
      <p:sp>
        <p:nvSpPr>
          <p:cNvPr id="24" name="TextBox 24"/>
          <p:cNvSpPr txBox="1"/>
          <p:nvPr/>
        </p:nvSpPr>
        <p:spPr>
          <a:xfrm>
            <a:off x="10624490" y="4818142"/>
            <a:ext cx="5758061" cy="1133474"/>
          </a:xfrm>
          <a:prstGeom prst="rect">
            <a:avLst/>
          </a:prstGeom>
        </p:spPr>
        <p:txBody>
          <a:bodyPr lIns="0" tIns="0" rIns="0" bIns="0" rtlCol="0" anchor="t">
            <a:spAutoFit/>
          </a:bodyPr>
          <a:lstStyle/>
          <a:p>
            <a:pPr>
              <a:lnSpc>
                <a:spcPts val="3000"/>
              </a:lnSpc>
            </a:pPr>
            <a:r>
              <a:rPr lang="en-US" sz="2000" spc="-78">
                <a:solidFill>
                  <a:srgbClr val="000000"/>
                </a:solidFill>
                <a:ea typeface="210 네모진 030"/>
              </a:rPr>
              <a:t>날씨 요인의 상세 원인은 '비</a:t>
            </a:r>
            <a:r>
              <a:rPr lang="en-US" sz="2000" spc="-78">
                <a:solidFill>
                  <a:srgbClr val="000000"/>
                </a:solidFill>
                <a:latin typeface="210 네모진 030"/>
              </a:rPr>
              <a:t>' 또는 '한파' 이므로,</a:t>
            </a:r>
          </a:p>
          <a:p>
            <a:pPr>
              <a:lnSpc>
                <a:spcPts val="3000"/>
              </a:lnSpc>
            </a:pPr>
            <a:r>
              <a:rPr lang="en-US" sz="2000" spc="-78">
                <a:solidFill>
                  <a:srgbClr val="000000"/>
                </a:solidFill>
                <a:ea typeface="210 네모진 030"/>
              </a:rPr>
              <a:t>기상 예보를 참고하여 해당 날에는 평소 보다 </a:t>
            </a:r>
          </a:p>
          <a:p>
            <a:pPr algn="l">
              <a:lnSpc>
                <a:spcPts val="3000"/>
              </a:lnSpc>
            </a:pPr>
            <a:r>
              <a:rPr lang="en-US" sz="2000" spc="-79">
                <a:solidFill>
                  <a:srgbClr val="000000"/>
                </a:solidFill>
                <a:latin typeface="210 네모진 030"/>
              </a:rPr>
              <a:t>10분 정도 일찍 출발 하는 것을 추천함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14873946" y="1710941"/>
            <a:ext cx="1907553" cy="611118"/>
          </a:xfrm>
          <a:prstGeom prst="rect">
            <a:avLst/>
          </a:prstGeom>
        </p:spPr>
      </p:pic>
      <p:sp>
        <p:nvSpPr>
          <p:cNvPr id="4" name="TextBox 4"/>
          <p:cNvSpPr txBox="1"/>
          <p:nvPr/>
        </p:nvSpPr>
        <p:spPr>
          <a:xfrm>
            <a:off x="1424773" y="2596001"/>
            <a:ext cx="2643059" cy="2758244"/>
          </a:xfrm>
          <a:prstGeom prst="rect">
            <a:avLst/>
          </a:prstGeom>
        </p:spPr>
        <p:txBody>
          <a:bodyPr lIns="0" tIns="0" rIns="0" bIns="0" rtlCol="0" anchor="t">
            <a:spAutoFit/>
          </a:bodyPr>
          <a:lstStyle/>
          <a:p>
            <a:pPr algn="l">
              <a:lnSpc>
                <a:spcPts val="12600"/>
              </a:lnSpc>
            </a:pPr>
            <a:r>
              <a:rPr lang="en-US" sz="10500">
                <a:solidFill>
                  <a:srgbClr val="002D02"/>
                </a:solidFill>
                <a:latin typeface="Arimo Bold"/>
              </a:rPr>
              <a:t>5.</a:t>
            </a:r>
          </a:p>
        </p:txBody>
      </p:sp>
      <p:sp>
        <p:nvSpPr>
          <p:cNvPr id="5" name="TextBox 5"/>
          <p:cNvSpPr txBox="1"/>
          <p:nvPr/>
        </p:nvSpPr>
        <p:spPr>
          <a:xfrm>
            <a:off x="1424773" y="4297206"/>
            <a:ext cx="10881685" cy="1600200"/>
          </a:xfrm>
          <a:prstGeom prst="rect">
            <a:avLst/>
          </a:prstGeom>
        </p:spPr>
        <p:txBody>
          <a:bodyPr lIns="0" tIns="0" rIns="0" bIns="0" rtlCol="0" anchor="t">
            <a:spAutoFit/>
          </a:bodyPr>
          <a:lstStyle/>
          <a:p>
            <a:pPr algn="l">
              <a:lnSpc>
                <a:spcPts val="12600"/>
              </a:lnSpc>
            </a:pPr>
            <a:r>
              <a:rPr lang="en-US" sz="10500" b="1" spc="-418" dirty="0" err="1">
                <a:solidFill>
                  <a:srgbClr val="002D02"/>
                </a:solidFill>
                <a:ea typeface="Open Sans Bold"/>
              </a:rPr>
              <a:t>시각화</a:t>
            </a:r>
            <a:r>
              <a:rPr lang="en-US" sz="10500" b="1" spc="-418" dirty="0">
                <a:solidFill>
                  <a:srgbClr val="002D02"/>
                </a:solidFill>
                <a:ea typeface="Open Sans Bold"/>
              </a:rPr>
              <a:t> </a:t>
            </a:r>
            <a:r>
              <a:rPr lang="en-US" sz="10500" b="1" spc="-418" dirty="0" err="1">
                <a:solidFill>
                  <a:srgbClr val="002D02"/>
                </a:solidFill>
                <a:ea typeface="Open Sans Bold"/>
              </a:rPr>
              <a:t>구현</a:t>
            </a:r>
            <a:endParaRPr lang="en-US" sz="10500" b="1" spc="-418" dirty="0">
              <a:solidFill>
                <a:srgbClr val="002D02"/>
              </a:solidFill>
              <a:ea typeface="Open Sans Bold"/>
            </a:endParaRPr>
          </a:p>
        </p:txBody>
      </p:sp>
      <p:sp>
        <p:nvSpPr>
          <p:cNvPr id="6" name="TextBox 6"/>
          <p:cNvSpPr txBox="1"/>
          <p:nvPr/>
        </p:nvSpPr>
        <p:spPr>
          <a:xfrm>
            <a:off x="14736558" y="1919518"/>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다섯번째</a:t>
            </a:r>
            <a:r>
              <a:rPr lang="en-US" sz="1800" b="1" spc="-71" dirty="0">
                <a:solidFill>
                  <a:srgbClr val="002D02"/>
                </a:solidFill>
                <a:ea typeface="Open Sans"/>
              </a:rPr>
              <a:t> </a:t>
            </a:r>
            <a:r>
              <a:rPr lang="en-US" sz="1800" b="1" spc="-71" dirty="0" err="1">
                <a:solidFill>
                  <a:srgbClr val="002D02"/>
                </a:solidFill>
                <a:ea typeface="Open Sans"/>
              </a:rPr>
              <a:t>목차</a:t>
            </a:r>
            <a:endParaRPr lang="en-US" sz="1800" b="1" spc="-71" dirty="0">
              <a:solidFill>
                <a:srgbClr val="002D02"/>
              </a:solidFill>
              <a:ea typeface="Open Sans"/>
            </a:endParaRPr>
          </a:p>
        </p:txBody>
      </p:sp>
      <p:sp>
        <p:nvSpPr>
          <p:cNvPr id="7" name="TextBox 7"/>
          <p:cNvSpPr txBox="1"/>
          <p:nvPr/>
        </p:nvSpPr>
        <p:spPr>
          <a:xfrm>
            <a:off x="2193615" y="6501393"/>
            <a:ext cx="9239167"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태블로와</a:t>
            </a:r>
            <a:r>
              <a:rPr lang="en-US" sz="2200" b="1" spc="-87" dirty="0">
                <a:solidFill>
                  <a:srgbClr val="002D02"/>
                </a:solidFill>
                <a:ea typeface="Open Sans Bold"/>
              </a:rPr>
              <a:t> </a:t>
            </a:r>
            <a:r>
              <a:rPr lang="en-US" sz="2200" b="1" spc="-87" dirty="0" err="1">
                <a:solidFill>
                  <a:srgbClr val="002D02"/>
                </a:solidFill>
                <a:ea typeface="Open Sans Bold"/>
              </a:rPr>
              <a:t>스프링부트를</a:t>
            </a:r>
            <a:r>
              <a:rPr lang="en-US" sz="2200" b="1" spc="-87" dirty="0">
                <a:solidFill>
                  <a:srgbClr val="002D02"/>
                </a:solidFill>
                <a:ea typeface="Open Sans Bold"/>
              </a:rPr>
              <a:t> </a:t>
            </a:r>
            <a:r>
              <a:rPr lang="en-US" sz="2200" b="1" spc="-87" dirty="0" err="1">
                <a:solidFill>
                  <a:srgbClr val="002D02"/>
                </a:solidFill>
                <a:ea typeface="Open Sans Bold"/>
              </a:rPr>
              <a:t>연동하여</a:t>
            </a:r>
            <a:r>
              <a:rPr lang="en-US" sz="2200" b="1" spc="-87" dirty="0">
                <a:solidFill>
                  <a:srgbClr val="002D02"/>
                </a:solidFill>
                <a:ea typeface="Open Sans Bold"/>
              </a:rPr>
              <a:t> </a:t>
            </a:r>
            <a:r>
              <a:rPr lang="en-US" sz="2200" b="1" spc="-87" dirty="0" err="1">
                <a:solidFill>
                  <a:srgbClr val="002D02"/>
                </a:solidFill>
                <a:ea typeface="Open Sans Bold"/>
              </a:rPr>
              <a:t>웹에서</a:t>
            </a:r>
            <a:r>
              <a:rPr lang="en-US" sz="2200" b="1" spc="-87" dirty="0">
                <a:solidFill>
                  <a:srgbClr val="002D02"/>
                </a:solidFill>
                <a:ea typeface="Open Sans Bold"/>
              </a:rPr>
              <a:t> </a:t>
            </a:r>
            <a:r>
              <a:rPr lang="en-US" sz="2200" b="1" spc="-87" dirty="0" err="1">
                <a:solidFill>
                  <a:srgbClr val="002D02"/>
                </a:solidFill>
                <a:ea typeface="Open Sans Bold"/>
              </a:rPr>
              <a:t>시각화</a:t>
            </a:r>
            <a:endParaRPr lang="en-US" sz="2200" b="1" spc="-87" dirty="0">
              <a:solidFill>
                <a:srgbClr val="002D02"/>
              </a:solidFill>
              <a:ea typeface="Open Sans Bold"/>
            </a:endParaRPr>
          </a:p>
        </p:txBody>
      </p:sp>
      <p:pic>
        <p:nvPicPr>
          <p:cNvPr id="8" name="Picture 8"/>
          <p:cNvPicPr>
            <a:picLocks noChangeAspect="1"/>
          </p:cNvPicPr>
          <p:nvPr/>
        </p:nvPicPr>
        <p:blipFill>
          <a:blip r:embed="rId4"/>
          <a:srcRect t="484" b="484"/>
          <a:stretch>
            <a:fillRect/>
          </a:stretch>
        </p:blipFill>
        <p:spPr>
          <a:xfrm>
            <a:off x="1333333" y="6459424"/>
            <a:ext cx="623397" cy="374156"/>
          </a:xfrm>
          <a:prstGeom prst="rect">
            <a:avLst/>
          </a:prstGeom>
        </p:spPr>
      </p:pic>
      <p:sp>
        <p:nvSpPr>
          <p:cNvPr id="9" name="TextBox 9"/>
          <p:cNvSpPr txBox="1"/>
          <p:nvPr/>
        </p:nvSpPr>
        <p:spPr>
          <a:xfrm>
            <a:off x="1388447" y="6542143"/>
            <a:ext cx="513177" cy="349263"/>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01</a:t>
            </a:r>
          </a:p>
        </p:txBody>
      </p:sp>
      <p:pic>
        <p:nvPicPr>
          <p:cNvPr id="10" name="Picture 10"/>
          <p:cNvPicPr>
            <a:picLocks noChangeAspect="1"/>
          </p:cNvPicPr>
          <p:nvPr/>
        </p:nvPicPr>
        <p:blipFill>
          <a:blip r:embed="rId5"/>
          <a:srcRect/>
          <a:stretch>
            <a:fillRect/>
          </a:stretch>
        </p:blipFill>
        <p:spPr>
          <a:xfrm>
            <a:off x="9656294" y="2322059"/>
            <a:ext cx="6171429" cy="61714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1171" y="41730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2850862" y="1497773"/>
            <a:ext cx="634000" cy="380519"/>
          </a:xfrm>
          <a:prstGeom prst="rect">
            <a:avLst/>
          </a:prstGeom>
        </p:spPr>
      </p:pic>
      <p:pic>
        <p:nvPicPr>
          <p:cNvPr id="6" name="Picture 6"/>
          <p:cNvPicPr>
            <a:picLocks noChangeAspect="1"/>
          </p:cNvPicPr>
          <p:nvPr/>
        </p:nvPicPr>
        <p:blipFill>
          <a:blip r:embed="rId6"/>
          <a:srcRect/>
          <a:stretch>
            <a:fillRect/>
          </a:stretch>
        </p:blipFill>
        <p:spPr>
          <a:xfrm>
            <a:off x="6718617" y="2235925"/>
            <a:ext cx="9996066" cy="7468726"/>
          </a:xfrm>
          <a:prstGeom prst="rect">
            <a:avLst/>
          </a:prstGeom>
        </p:spPr>
      </p:pic>
      <p:grpSp>
        <p:nvGrpSpPr>
          <p:cNvPr id="7" name="Group 7"/>
          <p:cNvGrpSpPr/>
          <p:nvPr/>
        </p:nvGrpSpPr>
        <p:grpSpPr>
          <a:xfrm>
            <a:off x="9706804" y="5722079"/>
            <a:ext cx="3778058" cy="2457952"/>
            <a:chOff x="0" y="0"/>
            <a:chExt cx="995044" cy="647362"/>
          </a:xfrm>
        </p:grpSpPr>
        <p:sp>
          <p:nvSpPr>
            <p:cNvPr id="8" name="Freeform 8"/>
            <p:cNvSpPr/>
            <p:nvPr/>
          </p:nvSpPr>
          <p:spPr>
            <a:xfrm>
              <a:off x="0" y="0"/>
              <a:ext cx="995044" cy="647362"/>
            </a:xfrm>
            <a:custGeom>
              <a:avLst/>
              <a:gdLst/>
              <a:ahLst/>
              <a:cxnLst/>
              <a:rect l="l" t="t" r="r" b="b"/>
              <a:pathLst>
                <a:path w="995044" h="647362">
                  <a:moveTo>
                    <a:pt x="0" y="0"/>
                  </a:moveTo>
                  <a:lnTo>
                    <a:pt x="995044" y="0"/>
                  </a:lnTo>
                  <a:lnTo>
                    <a:pt x="995044" y="647362"/>
                  </a:lnTo>
                  <a:lnTo>
                    <a:pt x="0" y="647362"/>
                  </a:lnTo>
                  <a:close/>
                </a:path>
              </a:pathLst>
            </a:custGeom>
            <a:solidFill>
              <a:srgbClr val="FFF50C">
                <a:alpha val="38824"/>
              </a:srgbClr>
            </a:solidFill>
            <a:ln w="76200">
              <a:solidFill>
                <a:srgbClr val="FFF50C">
                  <a:alpha val="38824"/>
                </a:srgbClr>
              </a:solidFill>
            </a:ln>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1490175" y="2306241"/>
            <a:ext cx="4691724" cy="7201404"/>
            <a:chOff x="0" y="0"/>
            <a:chExt cx="1235680" cy="1896666"/>
          </a:xfrm>
        </p:grpSpPr>
        <p:sp>
          <p:nvSpPr>
            <p:cNvPr id="12" name="Freeform 12"/>
            <p:cNvSpPr/>
            <p:nvPr/>
          </p:nvSpPr>
          <p:spPr>
            <a:xfrm>
              <a:off x="0" y="0"/>
              <a:ext cx="1235680" cy="1896666"/>
            </a:xfrm>
            <a:custGeom>
              <a:avLst/>
              <a:gdLst/>
              <a:ahLst/>
              <a:cxnLst/>
              <a:rect l="l" t="t" r="r" b="b"/>
              <a:pathLst>
                <a:path w="1235680" h="1896666">
                  <a:moveTo>
                    <a:pt x="84156" y="0"/>
                  </a:moveTo>
                  <a:lnTo>
                    <a:pt x="1151524" y="0"/>
                  </a:lnTo>
                  <a:cubicBezTo>
                    <a:pt x="1173844" y="0"/>
                    <a:pt x="1195249" y="8866"/>
                    <a:pt x="1211032" y="24649"/>
                  </a:cubicBezTo>
                  <a:cubicBezTo>
                    <a:pt x="1226814" y="40431"/>
                    <a:pt x="1235680" y="61837"/>
                    <a:pt x="1235680" y="84156"/>
                  </a:cubicBezTo>
                  <a:lnTo>
                    <a:pt x="1235680" y="1812510"/>
                  </a:lnTo>
                  <a:cubicBezTo>
                    <a:pt x="1235680" y="1834830"/>
                    <a:pt x="1226814" y="1856235"/>
                    <a:pt x="1211032" y="1872017"/>
                  </a:cubicBezTo>
                  <a:cubicBezTo>
                    <a:pt x="1195249" y="1887800"/>
                    <a:pt x="1173844" y="1896666"/>
                    <a:pt x="1151524" y="1896666"/>
                  </a:cubicBezTo>
                  <a:lnTo>
                    <a:pt x="84156" y="1896666"/>
                  </a:lnTo>
                  <a:cubicBezTo>
                    <a:pt x="61837" y="1896666"/>
                    <a:pt x="40431" y="1887800"/>
                    <a:pt x="24649" y="1872017"/>
                  </a:cubicBezTo>
                  <a:cubicBezTo>
                    <a:pt x="8866" y="1856235"/>
                    <a:pt x="0" y="1834830"/>
                    <a:pt x="0" y="1812510"/>
                  </a:cubicBezTo>
                  <a:lnTo>
                    <a:pt x="0" y="84156"/>
                  </a:lnTo>
                  <a:cubicBezTo>
                    <a:pt x="0" y="61837"/>
                    <a:pt x="8866" y="40431"/>
                    <a:pt x="24649" y="24649"/>
                  </a:cubicBezTo>
                  <a:cubicBezTo>
                    <a:pt x="40431" y="8866"/>
                    <a:pt x="61837" y="0"/>
                    <a:pt x="84156" y="0"/>
                  </a:cubicBezTo>
                  <a:close/>
                </a:path>
              </a:pathLst>
            </a:custGeom>
            <a:solidFill>
              <a:srgbClr val="FFF50C">
                <a:alpha val="25882"/>
              </a:srgbClr>
            </a:solidFill>
            <a:ln w="47625">
              <a:solidFill>
                <a:srgbClr val="F4EA01">
                  <a:alpha val="25882"/>
                </a:srgbClr>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14" name="Picture 14"/>
          <p:cNvPicPr>
            <a:picLocks noChangeAspect="1"/>
          </p:cNvPicPr>
          <p:nvPr/>
        </p:nvPicPr>
        <p:blipFill>
          <a:blip r:embed="rId7"/>
          <a:srcRect/>
          <a:stretch>
            <a:fillRect/>
          </a:stretch>
        </p:blipFill>
        <p:spPr>
          <a:xfrm>
            <a:off x="2513910" y="3500695"/>
            <a:ext cx="2663305" cy="2559066"/>
          </a:xfrm>
          <a:prstGeom prst="rect">
            <a:avLst/>
          </a:prstGeom>
        </p:spPr>
      </p:pic>
      <p:grpSp>
        <p:nvGrpSpPr>
          <p:cNvPr id="15" name="Group 15"/>
          <p:cNvGrpSpPr/>
          <p:nvPr/>
        </p:nvGrpSpPr>
        <p:grpSpPr>
          <a:xfrm>
            <a:off x="2630770" y="3475253"/>
            <a:ext cx="881602" cy="219514"/>
            <a:chOff x="0" y="0"/>
            <a:chExt cx="260786" cy="64934"/>
          </a:xfrm>
        </p:grpSpPr>
        <p:sp>
          <p:nvSpPr>
            <p:cNvPr id="16" name="Freeform 16"/>
            <p:cNvSpPr/>
            <p:nvPr/>
          </p:nvSpPr>
          <p:spPr>
            <a:xfrm>
              <a:off x="0" y="0"/>
              <a:ext cx="260786" cy="64934"/>
            </a:xfrm>
            <a:custGeom>
              <a:avLst/>
              <a:gdLst/>
              <a:ahLst/>
              <a:cxnLst/>
              <a:rect l="l" t="t" r="r" b="b"/>
              <a:pathLst>
                <a:path w="260786" h="64934">
                  <a:moveTo>
                    <a:pt x="0" y="0"/>
                  </a:moveTo>
                  <a:lnTo>
                    <a:pt x="260786" y="0"/>
                  </a:lnTo>
                  <a:lnTo>
                    <a:pt x="260786" y="64934"/>
                  </a:lnTo>
                  <a:lnTo>
                    <a:pt x="0" y="64934"/>
                  </a:lnTo>
                  <a:close/>
                </a:path>
              </a:pathLst>
            </a:custGeom>
            <a:solidFill>
              <a:srgbClr val="000000">
                <a:alpha val="0"/>
              </a:srgbClr>
            </a:solidFill>
            <a:ln w="47625">
              <a:solidFill>
                <a:srgbClr val="D4422E"/>
              </a:solidFill>
            </a:ln>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8" name="Group 18"/>
          <p:cNvGrpSpPr/>
          <p:nvPr/>
        </p:nvGrpSpPr>
        <p:grpSpPr>
          <a:xfrm>
            <a:off x="2814419" y="4873075"/>
            <a:ext cx="765798" cy="654027"/>
            <a:chOff x="0" y="0"/>
            <a:chExt cx="226530" cy="193467"/>
          </a:xfrm>
        </p:grpSpPr>
        <p:sp>
          <p:nvSpPr>
            <p:cNvPr id="19" name="Freeform 19"/>
            <p:cNvSpPr/>
            <p:nvPr/>
          </p:nvSpPr>
          <p:spPr>
            <a:xfrm>
              <a:off x="0" y="0"/>
              <a:ext cx="226530" cy="193467"/>
            </a:xfrm>
            <a:custGeom>
              <a:avLst/>
              <a:gdLst/>
              <a:ahLst/>
              <a:cxnLst/>
              <a:rect l="l" t="t" r="r" b="b"/>
              <a:pathLst>
                <a:path w="226530" h="193467">
                  <a:moveTo>
                    <a:pt x="0" y="0"/>
                  </a:moveTo>
                  <a:lnTo>
                    <a:pt x="226530" y="0"/>
                  </a:lnTo>
                  <a:lnTo>
                    <a:pt x="226530" y="193467"/>
                  </a:lnTo>
                  <a:lnTo>
                    <a:pt x="0" y="193467"/>
                  </a:lnTo>
                  <a:close/>
                </a:path>
              </a:pathLst>
            </a:custGeom>
            <a:solidFill>
              <a:srgbClr val="000000">
                <a:alpha val="0"/>
              </a:srgbClr>
            </a:solidFill>
            <a:ln w="47625">
              <a:solidFill>
                <a:srgbClr val="D4422E"/>
              </a:solidFill>
            </a:ln>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21" name="Picture 21"/>
          <p:cNvPicPr>
            <a:picLocks noChangeAspect="1"/>
          </p:cNvPicPr>
          <p:nvPr/>
        </p:nvPicPr>
        <p:blipFill>
          <a:blip r:embed="rId8"/>
          <a:srcRect/>
          <a:stretch>
            <a:fillRect/>
          </a:stretch>
        </p:blipFill>
        <p:spPr>
          <a:xfrm>
            <a:off x="2519934" y="7605260"/>
            <a:ext cx="2497689" cy="1709133"/>
          </a:xfrm>
          <a:prstGeom prst="rect">
            <a:avLst/>
          </a:prstGeom>
        </p:spPr>
      </p:pic>
      <p:sp>
        <p:nvSpPr>
          <p:cNvPr id="22" name="TextBox 22"/>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23" name="TextBox 23"/>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24" name="TextBox 24"/>
          <p:cNvSpPr txBox="1"/>
          <p:nvPr/>
        </p:nvSpPr>
        <p:spPr>
          <a:xfrm>
            <a:off x="12952666" y="1604946"/>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#1</a:t>
            </a:r>
          </a:p>
        </p:txBody>
      </p:sp>
      <p:sp>
        <p:nvSpPr>
          <p:cNvPr id="25" name="TextBox 25"/>
          <p:cNvSpPr txBox="1"/>
          <p:nvPr/>
        </p:nvSpPr>
        <p:spPr>
          <a:xfrm>
            <a:off x="13629520" y="1449921"/>
            <a:ext cx="2957113" cy="466698"/>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메인 화면 &amp; 로그인</a:t>
            </a:r>
          </a:p>
        </p:txBody>
      </p:sp>
      <p:sp>
        <p:nvSpPr>
          <p:cNvPr id="26" name="TextBox 26"/>
          <p:cNvSpPr txBox="1"/>
          <p:nvPr/>
        </p:nvSpPr>
        <p:spPr>
          <a:xfrm>
            <a:off x="1490175" y="2337820"/>
            <a:ext cx="4557207" cy="1051708"/>
          </a:xfrm>
          <a:prstGeom prst="rect">
            <a:avLst/>
          </a:prstGeom>
        </p:spPr>
        <p:txBody>
          <a:bodyPr lIns="0" tIns="0" rIns="0" bIns="0" rtlCol="0" anchor="t">
            <a:spAutoFit/>
          </a:bodyPr>
          <a:lstStyle/>
          <a:p>
            <a:pPr algn="ctr">
              <a:lnSpc>
                <a:spcPts val="4157"/>
              </a:lnSpc>
            </a:pPr>
            <a:r>
              <a:rPr lang="en-US" sz="2598" spc="-101">
                <a:solidFill>
                  <a:srgbClr val="002D02"/>
                </a:solidFill>
                <a:ea typeface="210 합창단 L Bold"/>
              </a:rPr>
              <a:t>로그인</a:t>
            </a:r>
          </a:p>
          <a:p>
            <a:pPr algn="ctr">
              <a:lnSpc>
                <a:spcPts val="800"/>
              </a:lnSpc>
            </a:pPr>
            <a:endParaRPr lang="en-US" sz="2598" spc="-101">
              <a:solidFill>
                <a:srgbClr val="002D02"/>
              </a:solidFill>
              <a:ea typeface="210 합창단 L Bold"/>
            </a:endParaRPr>
          </a:p>
          <a:p>
            <a:pPr algn="ctr">
              <a:lnSpc>
                <a:spcPts val="3517"/>
              </a:lnSpc>
            </a:pPr>
            <a:r>
              <a:rPr lang="en-US" sz="2198" spc="-87">
                <a:solidFill>
                  <a:srgbClr val="002D02"/>
                </a:solidFill>
                <a:latin typeface="210 합창단 L"/>
              </a:rPr>
              <a:t> 1. </a:t>
            </a:r>
            <a:r>
              <a:rPr lang="en-US" sz="2198" spc="-87">
                <a:solidFill>
                  <a:srgbClr val="002D02"/>
                </a:solidFill>
                <a:ea typeface="210 합창단 L"/>
              </a:rPr>
              <a:t>허용된 유저만 접속 가능</a:t>
            </a:r>
          </a:p>
        </p:txBody>
      </p:sp>
      <p:sp>
        <p:nvSpPr>
          <p:cNvPr id="27" name="TextBox 27"/>
          <p:cNvSpPr txBox="1"/>
          <p:nvPr/>
        </p:nvSpPr>
        <p:spPr>
          <a:xfrm>
            <a:off x="1557433" y="6221686"/>
            <a:ext cx="4557207" cy="1297849"/>
          </a:xfrm>
          <a:prstGeom prst="rect">
            <a:avLst/>
          </a:prstGeom>
        </p:spPr>
        <p:txBody>
          <a:bodyPr lIns="0" tIns="0" rIns="0" bIns="0" rtlCol="0" anchor="t">
            <a:spAutoFit/>
          </a:bodyPr>
          <a:lstStyle/>
          <a:p>
            <a:pPr algn="ctr">
              <a:lnSpc>
                <a:spcPts val="3517"/>
              </a:lnSpc>
            </a:pPr>
            <a:r>
              <a:rPr lang="en-US" sz="2198" spc="-85">
                <a:solidFill>
                  <a:srgbClr val="002D02"/>
                </a:solidFill>
                <a:latin typeface="210 합창단 L"/>
              </a:rPr>
              <a:t>2. 주소창에 주소를 직접 입력하여 </a:t>
            </a:r>
          </a:p>
          <a:p>
            <a:pPr algn="ctr">
              <a:lnSpc>
                <a:spcPts val="3517"/>
              </a:lnSpc>
            </a:pPr>
            <a:r>
              <a:rPr lang="en-US" sz="2198" spc="-85">
                <a:solidFill>
                  <a:srgbClr val="002D02"/>
                </a:solidFill>
                <a:ea typeface="210 합창단 L"/>
              </a:rPr>
              <a:t>접속 불가 하도록 설정 </a:t>
            </a:r>
          </a:p>
          <a:p>
            <a:pPr algn="ctr">
              <a:lnSpc>
                <a:spcPts val="3517"/>
              </a:lnSpc>
            </a:pPr>
            <a:r>
              <a:rPr lang="en-US" sz="2198" spc="-87">
                <a:solidFill>
                  <a:srgbClr val="002D02"/>
                </a:solidFill>
                <a:latin typeface="210 합창단 L"/>
              </a:rPr>
              <a:t>(로그인 페이지로 복귀 시킴)</a:t>
            </a:r>
          </a:p>
        </p:txBody>
      </p:sp>
      <p:grpSp>
        <p:nvGrpSpPr>
          <p:cNvPr id="28" name="Group 28"/>
          <p:cNvGrpSpPr/>
          <p:nvPr/>
        </p:nvGrpSpPr>
        <p:grpSpPr>
          <a:xfrm>
            <a:off x="2504385" y="7548110"/>
            <a:ext cx="881602" cy="219514"/>
            <a:chOff x="0" y="0"/>
            <a:chExt cx="260786" cy="64934"/>
          </a:xfrm>
        </p:grpSpPr>
        <p:sp>
          <p:nvSpPr>
            <p:cNvPr id="29" name="Freeform 29"/>
            <p:cNvSpPr/>
            <p:nvPr/>
          </p:nvSpPr>
          <p:spPr>
            <a:xfrm>
              <a:off x="0" y="0"/>
              <a:ext cx="260786" cy="64934"/>
            </a:xfrm>
            <a:custGeom>
              <a:avLst/>
              <a:gdLst/>
              <a:ahLst/>
              <a:cxnLst/>
              <a:rect l="l" t="t" r="r" b="b"/>
              <a:pathLst>
                <a:path w="260786" h="64934">
                  <a:moveTo>
                    <a:pt x="0" y="0"/>
                  </a:moveTo>
                  <a:lnTo>
                    <a:pt x="260786" y="0"/>
                  </a:lnTo>
                  <a:lnTo>
                    <a:pt x="260786" y="64934"/>
                  </a:lnTo>
                  <a:lnTo>
                    <a:pt x="0" y="64934"/>
                  </a:lnTo>
                  <a:close/>
                </a:path>
              </a:pathLst>
            </a:custGeom>
            <a:solidFill>
              <a:srgbClr val="000000">
                <a:alpha val="0"/>
              </a:srgbClr>
            </a:solidFill>
            <a:ln w="47625">
              <a:solidFill>
                <a:srgbClr val="D4422E"/>
              </a:solidFill>
            </a:ln>
          </p:spPr>
        </p:sp>
        <p:sp>
          <p:nvSpPr>
            <p:cNvPr id="30" name="TextBox 3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cxnSp>
        <p:nvCxnSpPr>
          <p:cNvPr id="32" name="꺾인 연결선 31"/>
          <p:cNvCxnSpPr/>
          <p:nvPr/>
        </p:nvCxnSpPr>
        <p:spPr>
          <a:xfrm rot="10800000">
            <a:off x="6180638" y="5809924"/>
            <a:ext cx="3505200" cy="1447800"/>
          </a:xfrm>
          <a:prstGeom prst="bentConnector3">
            <a:avLst/>
          </a:prstGeom>
          <a:ln w="76200">
            <a:solidFill>
              <a:srgbClr val="F4EA0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3833966" y="1497746"/>
            <a:ext cx="634000" cy="380519"/>
          </a:xfrm>
          <a:prstGeom prst="rect">
            <a:avLst/>
          </a:prstGeom>
        </p:spPr>
      </p:pic>
      <p:pic>
        <p:nvPicPr>
          <p:cNvPr id="6" name="Picture 6"/>
          <p:cNvPicPr>
            <a:picLocks noChangeAspect="1"/>
          </p:cNvPicPr>
          <p:nvPr/>
        </p:nvPicPr>
        <p:blipFill>
          <a:blip r:embed="rId6"/>
          <a:srcRect/>
          <a:stretch>
            <a:fillRect/>
          </a:stretch>
        </p:blipFill>
        <p:spPr>
          <a:xfrm>
            <a:off x="3239904" y="2226400"/>
            <a:ext cx="13678572" cy="7232069"/>
          </a:xfrm>
          <a:prstGeom prst="rect">
            <a:avLst/>
          </a:prstGeom>
        </p:spPr>
      </p:pic>
      <p:grpSp>
        <p:nvGrpSpPr>
          <p:cNvPr id="8" name="Group 8"/>
          <p:cNvGrpSpPr/>
          <p:nvPr/>
        </p:nvGrpSpPr>
        <p:grpSpPr>
          <a:xfrm>
            <a:off x="820770" y="3849217"/>
            <a:ext cx="2309303" cy="1726435"/>
            <a:chOff x="0" y="0"/>
            <a:chExt cx="608211" cy="454699"/>
          </a:xfrm>
        </p:grpSpPr>
        <p:sp>
          <p:nvSpPr>
            <p:cNvPr id="9" name="Freeform 9"/>
            <p:cNvSpPr/>
            <p:nvPr/>
          </p:nvSpPr>
          <p:spPr>
            <a:xfrm>
              <a:off x="0" y="0"/>
              <a:ext cx="608211" cy="454699"/>
            </a:xfrm>
            <a:custGeom>
              <a:avLst/>
              <a:gdLst/>
              <a:ahLst/>
              <a:cxnLst/>
              <a:rect l="l" t="t" r="r" b="b"/>
              <a:pathLst>
                <a:path w="608211" h="454699">
                  <a:moveTo>
                    <a:pt x="170977" y="0"/>
                  </a:moveTo>
                  <a:lnTo>
                    <a:pt x="437234" y="0"/>
                  </a:lnTo>
                  <a:cubicBezTo>
                    <a:pt x="482580" y="0"/>
                    <a:pt x="526069" y="18014"/>
                    <a:pt x="558133" y="50078"/>
                  </a:cubicBezTo>
                  <a:cubicBezTo>
                    <a:pt x="590198" y="82142"/>
                    <a:pt x="608211" y="125631"/>
                    <a:pt x="608211" y="170977"/>
                  </a:cubicBezTo>
                  <a:lnTo>
                    <a:pt x="608211" y="283722"/>
                  </a:lnTo>
                  <a:cubicBezTo>
                    <a:pt x="608211" y="378150"/>
                    <a:pt x="531662" y="454699"/>
                    <a:pt x="437234" y="454699"/>
                  </a:cubicBezTo>
                  <a:lnTo>
                    <a:pt x="170977" y="454699"/>
                  </a:lnTo>
                  <a:cubicBezTo>
                    <a:pt x="76549" y="454699"/>
                    <a:pt x="0" y="378150"/>
                    <a:pt x="0" y="283722"/>
                  </a:cubicBezTo>
                  <a:lnTo>
                    <a:pt x="0" y="170977"/>
                  </a:lnTo>
                  <a:cubicBezTo>
                    <a:pt x="0" y="76549"/>
                    <a:pt x="76549" y="0"/>
                    <a:pt x="170977" y="0"/>
                  </a:cubicBezTo>
                  <a:close/>
                </a:path>
              </a:pathLst>
            </a:custGeom>
            <a:solidFill>
              <a:srgbClr val="FFF50C">
                <a:alpha val="25882"/>
              </a:srgbClr>
            </a:solidFill>
            <a:ln w="47625">
              <a:solidFill>
                <a:srgbClr val="F4EA01">
                  <a:alpha val="25882"/>
                </a:srgbClr>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1" name="TextBox 11"/>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12" name="TextBox 12"/>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13" name="TextBox 13"/>
          <p:cNvSpPr txBox="1"/>
          <p:nvPr/>
        </p:nvSpPr>
        <p:spPr>
          <a:xfrm>
            <a:off x="13935770" y="1604919"/>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#2</a:t>
            </a:r>
          </a:p>
        </p:txBody>
      </p:sp>
      <p:sp>
        <p:nvSpPr>
          <p:cNvPr id="14" name="TextBox 14"/>
          <p:cNvSpPr txBox="1"/>
          <p:nvPr/>
        </p:nvSpPr>
        <p:spPr>
          <a:xfrm>
            <a:off x="14612624" y="1449894"/>
            <a:ext cx="2113461" cy="466698"/>
          </a:xfrm>
          <a:prstGeom prst="rect">
            <a:avLst/>
          </a:prstGeom>
        </p:spPr>
        <p:txBody>
          <a:bodyPr lIns="0" tIns="0" rIns="0" bIns="0" rtlCol="0" anchor="t">
            <a:spAutoFit/>
          </a:bodyPr>
          <a:lstStyle/>
          <a:p>
            <a:pPr algn="l">
              <a:lnSpc>
                <a:spcPts val="3600"/>
              </a:lnSpc>
            </a:pPr>
            <a:r>
              <a:rPr lang="en-US" sz="3000" spc="-119">
                <a:solidFill>
                  <a:srgbClr val="D4422E"/>
                </a:solidFill>
                <a:latin typeface="210 네모진 030 Bold"/>
              </a:rPr>
              <a:t>Home 화면</a:t>
            </a:r>
          </a:p>
        </p:txBody>
      </p:sp>
      <p:sp>
        <p:nvSpPr>
          <p:cNvPr id="15" name="TextBox 15"/>
          <p:cNvSpPr txBox="1"/>
          <p:nvPr/>
        </p:nvSpPr>
        <p:spPr>
          <a:xfrm>
            <a:off x="737925" y="3975148"/>
            <a:ext cx="2436894" cy="1417603"/>
          </a:xfrm>
          <a:prstGeom prst="rect">
            <a:avLst/>
          </a:prstGeom>
        </p:spPr>
        <p:txBody>
          <a:bodyPr lIns="0" tIns="0" rIns="0" bIns="0" rtlCol="0" anchor="t">
            <a:spAutoFit/>
          </a:bodyPr>
          <a:lstStyle/>
          <a:p>
            <a:pPr algn="ctr">
              <a:lnSpc>
                <a:spcPts val="3517"/>
              </a:lnSpc>
            </a:pPr>
            <a:r>
              <a:rPr lang="en-US" sz="2198" spc="-85" dirty="0">
                <a:solidFill>
                  <a:srgbClr val="002D02"/>
                </a:solidFill>
                <a:latin typeface="210 합창단 L Bold"/>
              </a:rPr>
              <a:t>Home</a:t>
            </a:r>
          </a:p>
          <a:p>
            <a:pPr algn="ctr">
              <a:lnSpc>
                <a:spcPts val="800"/>
              </a:lnSpc>
            </a:pPr>
            <a:endParaRPr lang="en-US" sz="2198" spc="-85" dirty="0">
              <a:solidFill>
                <a:srgbClr val="002D02"/>
              </a:solidFill>
              <a:latin typeface="210 합창단 L Bold"/>
            </a:endParaRPr>
          </a:p>
          <a:p>
            <a:pPr algn="ctr">
              <a:lnSpc>
                <a:spcPts val="3517"/>
              </a:lnSpc>
            </a:pPr>
            <a:r>
              <a:rPr lang="en-US" sz="2198" spc="-85" dirty="0" err="1">
                <a:solidFill>
                  <a:srgbClr val="002D02"/>
                </a:solidFill>
                <a:ea typeface="210 합창단 L"/>
              </a:rPr>
              <a:t>클릭</a:t>
            </a:r>
            <a:r>
              <a:rPr lang="en-US" sz="2198" spc="-85" dirty="0">
                <a:solidFill>
                  <a:srgbClr val="002D02"/>
                </a:solidFill>
                <a:ea typeface="210 합창단 L"/>
              </a:rPr>
              <a:t> 시 </a:t>
            </a:r>
            <a:r>
              <a:rPr lang="en-US" sz="2198" b="1" spc="-85" dirty="0">
                <a:solidFill>
                  <a:srgbClr val="002D02"/>
                </a:solidFill>
                <a:ea typeface="210 합창단 L"/>
              </a:rPr>
              <a:t>Home</a:t>
            </a:r>
          </a:p>
          <a:p>
            <a:pPr algn="ctr">
              <a:lnSpc>
                <a:spcPts val="3517"/>
              </a:lnSpc>
            </a:pPr>
            <a:r>
              <a:rPr lang="en-US" sz="2198" spc="-87" dirty="0" err="1">
                <a:solidFill>
                  <a:srgbClr val="002D02"/>
                </a:solidFill>
                <a:ea typeface="210 합창단 L"/>
              </a:rPr>
              <a:t>페이지로</a:t>
            </a:r>
            <a:r>
              <a:rPr lang="en-US" sz="2198" spc="-87" dirty="0">
                <a:solidFill>
                  <a:srgbClr val="002D02"/>
                </a:solidFill>
                <a:ea typeface="210 합창단 L"/>
              </a:rPr>
              <a:t> </a:t>
            </a:r>
            <a:r>
              <a:rPr lang="en-US" sz="2198" spc="-87" dirty="0" err="1">
                <a:solidFill>
                  <a:srgbClr val="002D02"/>
                </a:solidFill>
                <a:ea typeface="210 합창단 L"/>
              </a:rPr>
              <a:t>이동</a:t>
            </a:r>
            <a:endParaRPr lang="en-US" sz="2198" spc="-87" dirty="0">
              <a:solidFill>
                <a:srgbClr val="002D02"/>
              </a:solidFill>
              <a:ea typeface="210 합창단 L"/>
            </a:endParaRPr>
          </a:p>
        </p:txBody>
      </p:sp>
      <p:grpSp>
        <p:nvGrpSpPr>
          <p:cNvPr id="16" name="Group 16"/>
          <p:cNvGrpSpPr/>
          <p:nvPr/>
        </p:nvGrpSpPr>
        <p:grpSpPr>
          <a:xfrm>
            <a:off x="3657388" y="2821872"/>
            <a:ext cx="1604879" cy="478383"/>
            <a:chOff x="0" y="0"/>
            <a:chExt cx="422684" cy="125994"/>
          </a:xfrm>
        </p:grpSpPr>
        <p:sp>
          <p:nvSpPr>
            <p:cNvPr id="17" name="Freeform 17"/>
            <p:cNvSpPr/>
            <p:nvPr/>
          </p:nvSpPr>
          <p:spPr>
            <a:xfrm>
              <a:off x="0" y="0"/>
              <a:ext cx="422684" cy="125994"/>
            </a:xfrm>
            <a:custGeom>
              <a:avLst/>
              <a:gdLst/>
              <a:ahLst/>
              <a:cxnLst/>
              <a:rect l="l" t="t" r="r" b="b"/>
              <a:pathLst>
                <a:path w="422684" h="125994">
                  <a:moveTo>
                    <a:pt x="0" y="0"/>
                  </a:moveTo>
                  <a:lnTo>
                    <a:pt x="422684" y="0"/>
                  </a:lnTo>
                  <a:lnTo>
                    <a:pt x="422684" y="125994"/>
                  </a:lnTo>
                  <a:lnTo>
                    <a:pt x="0" y="125994"/>
                  </a:lnTo>
                  <a:close/>
                </a:path>
              </a:pathLst>
            </a:custGeom>
            <a:solidFill>
              <a:srgbClr val="000000">
                <a:alpha val="0"/>
              </a:srgbClr>
            </a:solidFill>
            <a:ln w="66675">
              <a:solidFill>
                <a:srgbClr val="FFF50C"/>
              </a:solidFill>
            </a:ln>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0" name="Group 20"/>
          <p:cNvGrpSpPr/>
          <p:nvPr/>
        </p:nvGrpSpPr>
        <p:grpSpPr>
          <a:xfrm>
            <a:off x="805560" y="6471002"/>
            <a:ext cx="2309716" cy="2430683"/>
            <a:chOff x="0" y="0"/>
            <a:chExt cx="608320" cy="640180"/>
          </a:xfrm>
        </p:grpSpPr>
        <p:sp>
          <p:nvSpPr>
            <p:cNvPr id="21" name="Freeform 21"/>
            <p:cNvSpPr/>
            <p:nvPr/>
          </p:nvSpPr>
          <p:spPr>
            <a:xfrm>
              <a:off x="0" y="0"/>
              <a:ext cx="608320" cy="640180"/>
            </a:xfrm>
            <a:custGeom>
              <a:avLst/>
              <a:gdLst/>
              <a:ahLst/>
              <a:cxnLst/>
              <a:rect l="l" t="t" r="r" b="b"/>
              <a:pathLst>
                <a:path w="608320" h="640180">
                  <a:moveTo>
                    <a:pt x="170947" y="0"/>
                  </a:moveTo>
                  <a:lnTo>
                    <a:pt x="437374" y="0"/>
                  </a:lnTo>
                  <a:cubicBezTo>
                    <a:pt x="531785" y="0"/>
                    <a:pt x="608320" y="76535"/>
                    <a:pt x="608320" y="170947"/>
                  </a:cubicBezTo>
                  <a:lnTo>
                    <a:pt x="608320" y="469233"/>
                  </a:lnTo>
                  <a:cubicBezTo>
                    <a:pt x="608320" y="563645"/>
                    <a:pt x="531785" y="640180"/>
                    <a:pt x="437374" y="640180"/>
                  </a:cubicBezTo>
                  <a:lnTo>
                    <a:pt x="170947" y="640180"/>
                  </a:lnTo>
                  <a:cubicBezTo>
                    <a:pt x="125609" y="640180"/>
                    <a:pt x="82128" y="622170"/>
                    <a:pt x="50069" y="590111"/>
                  </a:cubicBezTo>
                  <a:cubicBezTo>
                    <a:pt x="18010" y="558052"/>
                    <a:pt x="0" y="514571"/>
                    <a:pt x="0" y="469233"/>
                  </a:cubicBezTo>
                  <a:lnTo>
                    <a:pt x="0" y="170947"/>
                  </a:lnTo>
                  <a:cubicBezTo>
                    <a:pt x="0" y="76535"/>
                    <a:pt x="76535" y="0"/>
                    <a:pt x="170947" y="0"/>
                  </a:cubicBezTo>
                  <a:close/>
                </a:path>
              </a:pathLst>
            </a:custGeom>
            <a:solidFill>
              <a:srgbClr val="0085CD">
                <a:alpha val="25882"/>
              </a:srgbClr>
            </a:solidFill>
            <a:ln w="47625">
              <a:solidFill>
                <a:srgbClr val="0085CD">
                  <a:alpha val="25882"/>
                </a:srgbClr>
              </a:solidFill>
            </a:ln>
          </p:spPr>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3" name="Group 23"/>
          <p:cNvGrpSpPr/>
          <p:nvPr/>
        </p:nvGrpSpPr>
        <p:grpSpPr>
          <a:xfrm>
            <a:off x="3589428" y="6432042"/>
            <a:ext cx="812265" cy="350744"/>
            <a:chOff x="0" y="0"/>
            <a:chExt cx="213930" cy="92377"/>
          </a:xfrm>
        </p:grpSpPr>
        <p:sp>
          <p:nvSpPr>
            <p:cNvPr id="24" name="Freeform 24"/>
            <p:cNvSpPr/>
            <p:nvPr/>
          </p:nvSpPr>
          <p:spPr>
            <a:xfrm>
              <a:off x="0" y="0"/>
              <a:ext cx="213930" cy="92377"/>
            </a:xfrm>
            <a:custGeom>
              <a:avLst/>
              <a:gdLst/>
              <a:ahLst/>
              <a:cxnLst/>
              <a:rect l="l" t="t" r="r" b="b"/>
              <a:pathLst>
                <a:path w="213930" h="92377">
                  <a:moveTo>
                    <a:pt x="0" y="0"/>
                  </a:moveTo>
                  <a:lnTo>
                    <a:pt x="213930" y="0"/>
                  </a:lnTo>
                  <a:lnTo>
                    <a:pt x="213930" y="92377"/>
                  </a:lnTo>
                  <a:lnTo>
                    <a:pt x="0" y="92377"/>
                  </a:lnTo>
                  <a:close/>
                </a:path>
              </a:pathLst>
            </a:custGeom>
            <a:solidFill>
              <a:srgbClr val="000000">
                <a:alpha val="0"/>
              </a:srgbClr>
            </a:solidFill>
            <a:ln w="57150">
              <a:solidFill>
                <a:srgbClr val="0085CD"/>
              </a:solidFill>
            </a:ln>
          </p:spPr>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6" name="TextBox 26"/>
          <p:cNvSpPr txBox="1"/>
          <p:nvPr/>
        </p:nvSpPr>
        <p:spPr>
          <a:xfrm>
            <a:off x="510027" y="6585302"/>
            <a:ext cx="2811701" cy="2581771"/>
          </a:xfrm>
          <a:prstGeom prst="rect">
            <a:avLst/>
          </a:prstGeom>
        </p:spPr>
        <p:txBody>
          <a:bodyPr lIns="0" tIns="0" rIns="0" bIns="0" rtlCol="0" anchor="t">
            <a:spAutoFit/>
          </a:bodyPr>
          <a:lstStyle/>
          <a:p>
            <a:pPr algn="ctr">
              <a:lnSpc>
                <a:spcPts val="3517"/>
              </a:lnSpc>
            </a:pPr>
            <a:r>
              <a:rPr lang="en-US" sz="2198" spc="-85">
                <a:solidFill>
                  <a:srgbClr val="002D02"/>
                </a:solidFill>
                <a:latin typeface="210 합창단 L Bold"/>
              </a:rPr>
              <a:t>LogOut</a:t>
            </a:r>
          </a:p>
          <a:p>
            <a:pPr algn="ctr">
              <a:lnSpc>
                <a:spcPts val="800"/>
              </a:lnSpc>
            </a:pPr>
            <a:endParaRPr lang="en-US" sz="2198" spc="-85">
              <a:solidFill>
                <a:srgbClr val="002D02"/>
              </a:solidFill>
              <a:latin typeface="210 합창단 L Bold"/>
            </a:endParaRPr>
          </a:p>
          <a:p>
            <a:pPr algn="ctr">
              <a:lnSpc>
                <a:spcPts val="3197"/>
              </a:lnSpc>
            </a:pPr>
            <a:r>
              <a:rPr lang="en-US" sz="1998" spc="-77">
                <a:solidFill>
                  <a:srgbClr val="002D02"/>
                </a:solidFill>
                <a:ea typeface="210 합창단 L"/>
              </a:rPr>
              <a:t>로그아웃 시,</a:t>
            </a:r>
          </a:p>
          <a:p>
            <a:pPr algn="ctr">
              <a:lnSpc>
                <a:spcPts val="3197"/>
              </a:lnSpc>
            </a:pPr>
            <a:r>
              <a:rPr lang="en-US" sz="1998" spc="-77">
                <a:solidFill>
                  <a:srgbClr val="002D02"/>
                </a:solidFill>
                <a:ea typeface="210 합창단 L"/>
              </a:rPr>
              <a:t>세션이 만료되며</a:t>
            </a:r>
          </a:p>
          <a:p>
            <a:pPr algn="ctr">
              <a:lnSpc>
                <a:spcPts val="3197"/>
              </a:lnSpc>
            </a:pPr>
            <a:r>
              <a:rPr lang="en-US" sz="1998" spc="-77">
                <a:solidFill>
                  <a:srgbClr val="002D02"/>
                </a:solidFill>
                <a:ea typeface="210 합창단 L"/>
              </a:rPr>
              <a:t>로그인 페이지로 </a:t>
            </a:r>
          </a:p>
          <a:p>
            <a:pPr algn="ctr">
              <a:lnSpc>
                <a:spcPts val="3197"/>
              </a:lnSpc>
            </a:pPr>
            <a:r>
              <a:rPr lang="en-US" sz="1998" spc="-77">
                <a:solidFill>
                  <a:srgbClr val="002D02"/>
                </a:solidFill>
                <a:ea typeface="210 합창단 L"/>
              </a:rPr>
              <a:t>전환됨</a:t>
            </a:r>
            <a:r>
              <a:rPr lang="en-US" sz="1998" spc="-77">
                <a:solidFill>
                  <a:srgbClr val="002D02"/>
                </a:solidFill>
                <a:latin typeface="210 합창단 L"/>
              </a:rPr>
              <a:t> </a:t>
            </a:r>
          </a:p>
          <a:p>
            <a:pPr algn="ctr">
              <a:lnSpc>
                <a:spcPts val="3517"/>
              </a:lnSpc>
            </a:pPr>
            <a:endParaRPr lang="en-US" sz="1998" spc="-77">
              <a:solidFill>
                <a:srgbClr val="002D02"/>
              </a:solidFill>
              <a:latin typeface="210 합창단 L"/>
            </a:endParaRPr>
          </a:p>
        </p:txBody>
      </p:sp>
      <p:cxnSp>
        <p:nvCxnSpPr>
          <p:cNvPr id="44" name="꺾인 연결선 43"/>
          <p:cNvCxnSpPr/>
          <p:nvPr/>
        </p:nvCxnSpPr>
        <p:spPr>
          <a:xfrm rot="10800000" flipV="1">
            <a:off x="1917437" y="3036356"/>
            <a:ext cx="1705971" cy="812861"/>
          </a:xfrm>
          <a:prstGeom prst="bentConnector3">
            <a:avLst>
              <a:gd name="adj1" fmla="val 99971"/>
            </a:avLst>
          </a:prstGeom>
          <a:ln w="76200">
            <a:solidFill>
              <a:srgbClr val="F4EA0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54"/>
          <p:cNvCxnSpPr/>
          <p:nvPr/>
        </p:nvCxnSpPr>
        <p:spPr>
          <a:xfrm rot="5400000">
            <a:off x="1873293" y="6851181"/>
            <a:ext cx="2131693" cy="2046523"/>
          </a:xfrm>
          <a:prstGeom prst="bentConnector3">
            <a:avLst>
              <a:gd name="adj1" fmla="val 128642"/>
            </a:avLst>
          </a:prstGeom>
          <a:ln w="76200">
            <a:solidFill>
              <a:srgbClr val="0085C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3567266" y="1497746"/>
            <a:ext cx="634000" cy="380519"/>
          </a:xfrm>
          <a:prstGeom prst="rect">
            <a:avLst/>
          </a:prstGeom>
        </p:spPr>
      </p:pic>
      <p:pic>
        <p:nvPicPr>
          <p:cNvPr id="6" name="Picture 6"/>
          <p:cNvPicPr>
            <a:picLocks noChangeAspect="1"/>
          </p:cNvPicPr>
          <p:nvPr/>
        </p:nvPicPr>
        <p:blipFill>
          <a:blip r:embed="rId6"/>
          <a:srcRect/>
          <a:stretch>
            <a:fillRect/>
          </a:stretch>
        </p:blipFill>
        <p:spPr>
          <a:xfrm>
            <a:off x="3716976" y="2131150"/>
            <a:ext cx="13163035" cy="7629942"/>
          </a:xfrm>
          <a:prstGeom prst="rect">
            <a:avLst/>
          </a:prstGeom>
        </p:spPr>
      </p:pic>
      <p:grpSp>
        <p:nvGrpSpPr>
          <p:cNvPr id="8" name="Group 8"/>
          <p:cNvGrpSpPr/>
          <p:nvPr/>
        </p:nvGrpSpPr>
        <p:grpSpPr>
          <a:xfrm>
            <a:off x="736297" y="4183451"/>
            <a:ext cx="2942579" cy="843428"/>
            <a:chOff x="0" y="0"/>
            <a:chExt cx="775000" cy="222137"/>
          </a:xfrm>
        </p:grpSpPr>
        <p:sp>
          <p:nvSpPr>
            <p:cNvPr id="9" name="Freeform 9"/>
            <p:cNvSpPr/>
            <p:nvPr/>
          </p:nvSpPr>
          <p:spPr>
            <a:xfrm>
              <a:off x="0" y="0"/>
              <a:ext cx="775000" cy="222137"/>
            </a:xfrm>
            <a:custGeom>
              <a:avLst/>
              <a:gdLst/>
              <a:ahLst/>
              <a:cxnLst/>
              <a:rect l="l" t="t" r="r" b="b"/>
              <a:pathLst>
                <a:path w="775000" h="222137">
                  <a:moveTo>
                    <a:pt x="111069" y="0"/>
                  </a:moveTo>
                  <a:lnTo>
                    <a:pt x="663932" y="0"/>
                  </a:lnTo>
                  <a:cubicBezTo>
                    <a:pt x="725273" y="0"/>
                    <a:pt x="775000" y="49727"/>
                    <a:pt x="775000" y="111069"/>
                  </a:cubicBezTo>
                  <a:lnTo>
                    <a:pt x="775000" y="111069"/>
                  </a:lnTo>
                  <a:cubicBezTo>
                    <a:pt x="775000" y="172410"/>
                    <a:pt x="725273" y="222137"/>
                    <a:pt x="663932" y="222137"/>
                  </a:cubicBezTo>
                  <a:lnTo>
                    <a:pt x="111069" y="222137"/>
                  </a:lnTo>
                  <a:cubicBezTo>
                    <a:pt x="49727" y="222137"/>
                    <a:pt x="0" y="172410"/>
                    <a:pt x="0" y="111069"/>
                  </a:cubicBezTo>
                  <a:lnTo>
                    <a:pt x="0" y="111069"/>
                  </a:lnTo>
                  <a:cubicBezTo>
                    <a:pt x="0" y="49727"/>
                    <a:pt x="49727" y="0"/>
                    <a:pt x="111069" y="0"/>
                  </a:cubicBezTo>
                  <a:close/>
                </a:path>
              </a:pathLst>
            </a:custGeom>
            <a:solidFill>
              <a:srgbClr val="FFF50C">
                <a:alpha val="25882"/>
              </a:srgbClr>
            </a:solidFill>
            <a:ln w="47625">
              <a:solidFill>
                <a:srgbClr val="F4EA01">
                  <a:alpha val="25882"/>
                </a:srgbClr>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1" name="TextBox 11"/>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12" name="TextBox 12"/>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13" name="TextBox 13"/>
          <p:cNvSpPr txBox="1"/>
          <p:nvPr/>
        </p:nvSpPr>
        <p:spPr>
          <a:xfrm>
            <a:off x="13669070" y="1604919"/>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#3</a:t>
            </a:r>
          </a:p>
        </p:txBody>
      </p:sp>
      <p:sp>
        <p:nvSpPr>
          <p:cNvPr id="14" name="TextBox 14"/>
          <p:cNvSpPr txBox="1"/>
          <p:nvPr/>
        </p:nvSpPr>
        <p:spPr>
          <a:xfrm>
            <a:off x="14345924" y="1449894"/>
            <a:ext cx="2113461" cy="466698"/>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개발환경 소개</a:t>
            </a:r>
          </a:p>
        </p:txBody>
      </p:sp>
      <p:sp>
        <p:nvSpPr>
          <p:cNvPr id="15" name="TextBox 15"/>
          <p:cNvSpPr txBox="1"/>
          <p:nvPr/>
        </p:nvSpPr>
        <p:spPr>
          <a:xfrm>
            <a:off x="930321" y="4346712"/>
            <a:ext cx="2436894" cy="421657"/>
          </a:xfrm>
          <a:prstGeom prst="rect">
            <a:avLst/>
          </a:prstGeom>
        </p:spPr>
        <p:txBody>
          <a:bodyPr lIns="0" tIns="0" rIns="0" bIns="0" rtlCol="0" anchor="t">
            <a:spAutoFit/>
          </a:bodyPr>
          <a:lstStyle/>
          <a:p>
            <a:pPr algn="ctr">
              <a:lnSpc>
                <a:spcPts val="3517"/>
              </a:lnSpc>
            </a:pPr>
            <a:r>
              <a:rPr lang="en-US" sz="2198" spc="-87">
                <a:solidFill>
                  <a:srgbClr val="002D02"/>
                </a:solidFill>
                <a:ea typeface="210 합창단 L"/>
              </a:rPr>
              <a:t>개발 환경 소개</a:t>
            </a:r>
          </a:p>
        </p:txBody>
      </p:sp>
      <p:grpSp>
        <p:nvGrpSpPr>
          <p:cNvPr id="16" name="Group 16"/>
          <p:cNvGrpSpPr/>
          <p:nvPr/>
        </p:nvGrpSpPr>
        <p:grpSpPr>
          <a:xfrm>
            <a:off x="4180128" y="5666454"/>
            <a:ext cx="763061" cy="379912"/>
            <a:chOff x="0" y="0"/>
            <a:chExt cx="200971" cy="100059"/>
          </a:xfrm>
        </p:grpSpPr>
        <p:sp>
          <p:nvSpPr>
            <p:cNvPr id="17" name="Freeform 17"/>
            <p:cNvSpPr/>
            <p:nvPr/>
          </p:nvSpPr>
          <p:spPr>
            <a:xfrm>
              <a:off x="0" y="0"/>
              <a:ext cx="200971" cy="100059"/>
            </a:xfrm>
            <a:custGeom>
              <a:avLst/>
              <a:gdLst/>
              <a:ahLst/>
              <a:cxnLst/>
              <a:rect l="l" t="t" r="r" b="b"/>
              <a:pathLst>
                <a:path w="200971" h="100059">
                  <a:moveTo>
                    <a:pt x="0" y="0"/>
                  </a:moveTo>
                  <a:lnTo>
                    <a:pt x="200971" y="0"/>
                  </a:lnTo>
                  <a:lnTo>
                    <a:pt x="200971" y="100059"/>
                  </a:lnTo>
                  <a:lnTo>
                    <a:pt x="0" y="100059"/>
                  </a:lnTo>
                  <a:close/>
                </a:path>
              </a:pathLst>
            </a:custGeom>
            <a:solidFill>
              <a:srgbClr val="000000">
                <a:alpha val="0"/>
              </a:srgbClr>
            </a:solidFill>
            <a:ln w="66675">
              <a:solidFill>
                <a:srgbClr val="FFF50C"/>
              </a:solidFill>
            </a:ln>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cxnSp>
        <p:nvCxnSpPr>
          <p:cNvPr id="20" name="꺾인 연결선 19"/>
          <p:cNvCxnSpPr/>
          <p:nvPr/>
        </p:nvCxnSpPr>
        <p:spPr>
          <a:xfrm rot="10800000">
            <a:off x="2148768" y="5021255"/>
            <a:ext cx="2031360" cy="855917"/>
          </a:xfrm>
          <a:prstGeom prst="bentConnector3">
            <a:avLst>
              <a:gd name="adj1" fmla="val 100016"/>
            </a:avLst>
          </a:prstGeom>
          <a:ln w="76200">
            <a:solidFill>
              <a:srgbClr val="F4EA0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2060624" y="1497773"/>
            <a:ext cx="634000" cy="380519"/>
          </a:xfrm>
          <a:prstGeom prst="rect">
            <a:avLst/>
          </a:prstGeom>
        </p:spPr>
      </p:pic>
      <p:pic>
        <p:nvPicPr>
          <p:cNvPr id="6" name="Picture 6"/>
          <p:cNvPicPr>
            <a:picLocks noChangeAspect="1"/>
          </p:cNvPicPr>
          <p:nvPr/>
        </p:nvPicPr>
        <p:blipFill>
          <a:blip r:embed="rId6"/>
          <a:srcRect/>
          <a:stretch>
            <a:fillRect/>
          </a:stretch>
        </p:blipFill>
        <p:spPr>
          <a:xfrm>
            <a:off x="6398091" y="2188300"/>
            <a:ext cx="10861210" cy="7313616"/>
          </a:xfrm>
          <a:prstGeom prst="rect">
            <a:avLst/>
          </a:prstGeom>
        </p:spPr>
      </p:pic>
      <p:grpSp>
        <p:nvGrpSpPr>
          <p:cNvPr id="8" name="Group 8"/>
          <p:cNvGrpSpPr/>
          <p:nvPr/>
        </p:nvGrpSpPr>
        <p:grpSpPr>
          <a:xfrm>
            <a:off x="9520651" y="2188300"/>
            <a:ext cx="1826007" cy="584917"/>
            <a:chOff x="0" y="0"/>
            <a:chExt cx="480924" cy="154052"/>
          </a:xfrm>
        </p:grpSpPr>
        <p:sp>
          <p:nvSpPr>
            <p:cNvPr id="9" name="Freeform 9"/>
            <p:cNvSpPr/>
            <p:nvPr/>
          </p:nvSpPr>
          <p:spPr>
            <a:xfrm>
              <a:off x="0" y="0"/>
              <a:ext cx="480924" cy="154052"/>
            </a:xfrm>
            <a:custGeom>
              <a:avLst/>
              <a:gdLst/>
              <a:ahLst/>
              <a:cxnLst/>
              <a:rect l="l" t="t" r="r" b="b"/>
              <a:pathLst>
                <a:path w="480924" h="154052">
                  <a:moveTo>
                    <a:pt x="77026" y="0"/>
                  </a:moveTo>
                  <a:lnTo>
                    <a:pt x="403897" y="0"/>
                  </a:lnTo>
                  <a:cubicBezTo>
                    <a:pt x="424326" y="0"/>
                    <a:pt x="443918" y="8115"/>
                    <a:pt x="458363" y="22560"/>
                  </a:cubicBezTo>
                  <a:cubicBezTo>
                    <a:pt x="472808" y="37006"/>
                    <a:pt x="480924" y="56598"/>
                    <a:pt x="480924" y="77026"/>
                  </a:cubicBezTo>
                  <a:lnTo>
                    <a:pt x="480924" y="77026"/>
                  </a:lnTo>
                  <a:cubicBezTo>
                    <a:pt x="480924" y="119567"/>
                    <a:pt x="446438" y="154052"/>
                    <a:pt x="403897" y="154052"/>
                  </a:cubicBezTo>
                  <a:lnTo>
                    <a:pt x="77026" y="154052"/>
                  </a:lnTo>
                  <a:cubicBezTo>
                    <a:pt x="34486" y="154052"/>
                    <a:pt x="0" y="119567"/>
                    <a:pt x="0" y="77026"/>
                  </a:cubicBezTo>
                  <a:lnTo>
                    <a:pt x="0" y="77026"/>
                  </a:lnTo>
                  <a:cubicBezTo>
                    <a:pt x="0" y="34486"/>
                    <a:pt x="34486" y="0"/>
                    <a:pt x="77026" y="0"/>
                  </a:cubicBezTo>
                  <a:close/>
                </a:path>
              </a:pathLst>
            </a:custGeom>
            <a:solidFill>
              <a:srgbClr val="FFF50C">
                <a:alpha val="25882"/>
              </a:srgbClr>
            </a:solidFill>
            <a:ln w="47625">
              <a:solidFill>
                <a:srgbClr val="F4EA01">
                  <a:alpha val="25882"/>
                </a:srgbClr>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1" name="Group 11"/>
          <p:cNvGrpSpPr/>
          <p:nvPr/>
        </p:nvGrpSpPr>
        <p:grpSpPr>
          <a:xfrm>
            <a:off x="6789378" y="5457622"/>
            <a:ext cx="566118" cy="392858"/>
            <a:chOff x="0" y="0"/>
            <a:chExt cx="149101" cy="103469"/>
          </a:xfrm>
        </p:grpSpPr>
        <p:sp>
          <p:nvSpPr>
            <p:cNvPr id="12" name="Freeform 12"/>
            <p:cNvSpPr/>
            <p:nvPr/>
          </p:nvSpPr>
          <p:spPr>
            <a:xfrm>
              <a:off x="0" y="0"/>
              <a:ext cx="149101" cy="103469"/>
            </a:xfrm>
            <a:custGeom>
              <a:avLst/>
              <a:gdLst/>
              <a:ahLst/>
              <a:cxnLst/>
              <a:rect l="l" t="t" r="r" b="b"/>
              <a:pathLst>
                <a:path w="149101" h="103469">
                  <a:moveTo>
                    <a:pt x="0" y="0"/>
                  </a:moveTo>
                  <a:lnTo>
                    <a:pt x="149101" y="0"/>
                  </a:lnTo>
                  <a:lnTo>
                    <a:pt x="149101" y="103469"/>
                  </a:lnTo>
                  <a:lnTo>
                    <a:pt x="0" y="103469"/>
                  </a:lnTo>
                  <a:close/>
                </a:path>
              </a:pathLst>
            </a:custGeom>
            <a:solidFill>
              <a:srgbClr val="000000">
                <a:alpha val="0"/>
              </a:srgbClr>
            </a:solidFill>
            <a:ln w="66675">
              <a:solidFill>
                <a:srgbClr val="FFF50C"/>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4" name="Group 14"/>
          <p:cNvGrpSpPr/>
          <p:nvPr/>
        </p:nvGrpSpPr>
        <p:grpSpPr>
          <a:xfrm>
            <a:off x="1028700" y="2480759"/>
            <a:ext cx="5121399" cy="7021157"/>
            <a:chOff x="0" y="0"/>
            <a:chExt cx="1348846" cy="1849194"/>
          </a:xfrm>
        </p:grpSpPr>
        <p:sp>
          <p:nvSpPr>
            <p:cNvPr id="15" name="Freeform 15"/>
            <p:cNvSpPr/>
            <p:nvPr/>
          </p:nvSpPr>
          <p:spPr>
            <a:xfrm>
              <a:off x="0" y="0"/>
              <a:ext cx="1348846" cy="1849194"/>
            </a:xfrm>
            <a:custGeom>
              <a:avLst/>
              <a:gdLst/>
              <a:ahLst/>
              <a:cxnLst/>
              <a:rect l="l" t="t" r="r" b="b"/>
              <a:pathLst>
                <a:path w="1348846" h="1849194">
                  <a:moveTo>
                    <a:pt x="77096" y="0"/>
                  </a:moveTo>
                  <a:lnTo>
                    <a:pt x="1271750" y="0"/>
                  </a:lnTo>
                  <a:cubicBezTo>
                    <a:pt x="1292197" y="0"/>
                    <a:pt x="1311807" y="8123"/>
                    <a:pt x="1326265" y="22581"/>
                  </a:cubicBezTo>
                  <a:cubicBezTo>
                    <a:pt x="1340723" y="37039"/>
                    <a:pt x="1348846" y="56649"/>
                    <a:pt x="1348846" y="77096"/>
                  </a:cubicBezTo>
                  <a:lnTo>
                    <a:pt x="1348846" y="1772098"/>
                  </a:lnTo>
                  <a:cubicBezTo>
                    <a:pt x="1348846" y="1814677"/>
                    <a:pt x="1314329" y="1849194"/>
                    <a:pt x="1271750" y="1849194"/>
                  </a:cubicBezTo>
                  <a:lnTo>
                    <a:pt x="77096" y="1849194"/>
                  </a:lnTo>
                  <a:cubicBezTo>
                    <a:pt x="56649" y="1849194"/>
                    <a:pt x="37039" y="1841071"/>
                    <a:pt x="22581" y="1826613"/>
                  </a:cubicBezTo>
                  <a:cubicBezTo>
                    <a:pt x="8123" y="1812155"/>
                    <a:pt x="0" y="1792545"/>
                    <a:pt x="0" y="1772098"/>
                  </a:cubicBezTo>
                  <a:lnTo>
                    <a:pt x="0" y="77096"/>
                  </a:lnTo>
                  <a:cubicBezTo>
                    <a:pt x="0" y="34517"/>
                    <a:pt x="34517" y="0"/>
                    <a:pt x="77096" y="0"/>
                  </a:cubicBezTo>
                  <a:close/>
                </a:path>
              </a:pathLst>
            </a:custGeom>
            <a:solidFill>
              <a:srgbClr val="0085CD">
                <a:alpha val="25882"/>
              </a:srgbClr>
            </a:solidFill>
            <a:ln w="47625">
              <a:solidFill>
                <a:srgbClr val="0085CD">
                  <a:alpha val="25882"/>
                </a:srgbClr>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17" name="Picture 17"/>
          <p:cNvPicPr>
            <a:picLocks noChangeAspect="1"/>
          </p:cNvPicPr>
          <p:nvPr/>
        </p:nvPicPr>
        <p:blipFill>
          <a:blip r:embed="rId7"/>
          <a:srcRect/>
          <a:stretch>
            <a:fillRect/>
          </a:stretch>
        </p:blipFill>
        <p:spPr>
          <a:xfrm>
            <a:off x="1296570" y="4020735"/>
            <a:ext cx="4585659" cy="2541982"/>
          </a:xfrm>
          <a:prstGeom prst="rect">
            <a:avLst/>
          </a:prstGeom>
        </p:spPr>
      </p:pic>
      <p:grpSp>
        <p:nvGrpSpPr>
          <p:cNvPr id="18" name="Group 18"/>
          <p:cNvGrpSpPr/>
          <p:nvPr/>
        </p:nvGrpSpPr>
        <p:grpSpPr>
          <a:xfrm>
            <a:off x="2648811" y="5211360"/>
            <a:ext cx="1733968" cy="1265502"/>
            <a:chOff x="0" y="0"/>
            <a:chExt cx="512923" cy="374347"/>
          </a:xfrm>
        </p:grpSpPr>
        <p:sp>
          <p:nvSpPr>
            <p:cNvPr id="19" name="Freeform 19"/>
            <p:cNvSpPr/>
            <p:nvPr/>
          </p:nvSpPr>
          <p:spPr>
            <a:xfrm>
              <a:off x="0" y="0"/>
              <a:ext cx="512923" cy="374347"/>
            </a:xfrm>
            <a:custGeom>
              <a:avLst/>
              <a:gdLst/>
              <a:ahLst/>
              <a:cxnLst/>
              <a:rect l="l" t="t" r="r" b="b"/>
              <a:pathLst>
                <a:path w="512923" h="374347">
                  <a:moveTo>
                    <a:pt x="0" y="0"/>
                  </a:moveTo>
                  <a:lnTo>
                    <a:pt x="512923" y="0"/>
                  </a:lnTo>
                  <a:lnTo>
                    <a:pt x="512923" y="374347"/>
                  </a:lnTo>
                  <a:lnTo>
                    <a:pt x="0" y="374347"/>
                  </a:lnTo>
                  <a:close/>
                </a:path>
              </a:pathLst>
            </a:custGeom>
            <a:solidFill>
              <a:srgbClr val="000000">
                <a:alpha val="0"/>
              </a:srgbClr>
            </a:solidFill>
            <a:ln w="47625">
              <a:solidFill>
                <a:srgbClr val="D4422E"/>
              </a:solidFill>
            </a:ln>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21" name="Picture 21"/>
          <p:cNvPicPr>
            <a:picLocks noChangeAspect="1"/>
          </p:cNvPicPr>
          <p:nvPr/>
        </p:nvPicPr>
        <p:blipFill>
          <a:blip r:embed="rId8"/>
          <a:srcRect/>
          <a:stretch>
            <a:fillRect/>
          </a:stretch>
        </p:blipFill>
        <p:spPr>
          <a:xfrm>
            <a:off x="1991296" y="7240200"/>
            <a:ext cx="3234306" cy="2018100"/>
          </a:xfrm>
          <a:prstGeom prst="rect">
            <a:avLst/>
          </a:prstGeom>
        </p:spPr>
      </p:pic>
      <p:sp>
        <p:nvSpPr>
          <p:cNvPr id="22" name="TextBox 22"/>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23" name="TextBox 23"/>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24" name="TextBox 24"/>
          <p:cNvSpPr txBox="1"/>
          <p:nvPr/>
        </p:nvSpPr>
        <p:spPr>
          <a:xfrm>
            <a:off x="12162428" y="1604946"/>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#4</a:t>
            </a:r>
          </a:p>
        </p:txBody>
      </p:sp>
      <p:sp>
        <p:nvSpPr>
          <p:cNvPr id="25" name="TextBox 25"/>
          <p:cNvSpPr txBox="1"/>
          <p:nvPr/>
        </p:nvSpPr>
        <p:spPr>
          <a:xfrm>
            <a:off x="12839282" y="1449921"/>
            <a:ext cx="3942076" cy="466698"/>
          </a:xfrm>
          <a:prstGeom prst="rect">
            <a:avLst/>
          </a:prstGeom>
        </p:spPr>
        <p:txBody>
          <a:bodyPr lIns="0" tIns="0" rIns="0" bIns="0" rtlCol="0" anchor="t">
            <a:spAutoFit/>
          </a:bodyPr>
          <a:lstStyle/>
          <a:p>
            <a:pPr algn="l">
              <a:lnSpc>
                <a:spcPts val="3600"/>
              </a:lnSpc>
            </a:pPr>
            <a:r>
              <a:rPr lang="en-US" sz="3000" spc="-119">
                <a:solidFill>
                  <a:srgbClr val="D4422E"/>
                </a:solidFill>
                <a:latin typeface="210 네모진 030 Bold"/>
              </a:rPr>
              <a:t>Team 소개 및 문의 기능</a:t>
            </a:r>
          </a:p>
        </p:txBody>
      </p:sp>
      <p:sp>
        <p:nvSpPr>
          <p:cNvPr id="26" name="TextBox 26"/>
          <p:cNvSpPr txBox="1"/>
          <p:nvPr/>
        </p:nvSpPr>
        <p:spPr>
          <a:xfrm>
            <a:off x="9782616" y="2222305"/>
            <a:ext cx="1302077" cy="421657"/>
          </a:xfrm>
          <a:prstGeom prst="rect">
            <a:avLst/>
          </a:prstGeom>
        </p:spPr>
        <p:txBody>
          <a:bodyPr lIns="0" tIns="0" rIns="0" bIns="0" rtlCol="0" anchor="t">
            <a:spAutoFit/>
          </a:bodyPr>
          <a:lstStyle/>
          <a:p>
            <a:pPr algn="ctr">
              <a:lnSpc>
                <a:spcPts val="3517"/>
              </a:lnSpc>
            </a:pPr>
            <a:r>
              <a:rPr lang="en-US" sz="2198" spc="-87">
                <a:solidFill>
                  <a:srgbClr val="002D02"/>
                </a:solidFill>
                <a:ea typeface="210 합창단 L"/>
              </a:rPr>
              <a:t>팀 소개</a:t>
            </a:r>
          </a:p>
        </p:txBody>
      </p:sp>
      <p:sp>
        <p:nvSpPr>
          <p:cNvPr id="27" name="TextBox 27"/>
          <p:cNvSpPr txBox="1"/>
          <p:nvPr/>
        </p:nvSpPr>
        <p:spPr>
          <a:xfrm>
            <a:off x="1296570" y="2558237"/>
            <a:ext cx="4478182" cy="1414873"/>
          </a:xfrm>
          <a:prstGeom prst="rect">
            <a:avLst/>
          </a:prstGeom>
        </p:spPr>
        <p:txBody>
          <a:bodyPr lIns="0" tIns="0" rIns="0" bIns="0" rtlCol="0" anchor="t">
            <a:spAutoFit/>
          </a:bodyPr>
          <a:lstStyle/>
          <a:p>
            <a:pPr algn="ctr">
              <a:lnSpc>
                <a:spcPts val="3357"/>
              </a:lnSpc>
            </a:pPr>
            <a:r>
              <a:rPr lang="en-US" sz="2098" spc="-81">
                <a:solidFill>
                  <a:srgbClr val="002D02"/>
                </a:solidFill>
                <a:ea typeface="210 합창단 L Bold"/>
              </a:rPr>
              <a:t>문의 하기</a:t>
            </a:r>
          </a:p>
          <a:p>
            <a:pPr algn="ctr">
              <a:lnSpc>
                <a:spcPts val="1437"/>
              </a:lnSpc>
            </a:pPr>
            <a:endParaRPr lang="en-US" sz="2098" spc="-81">
              <a:solidFill>
                <a:srgbClr val="002D02"/>
              </a:solidFill>
              <a:ea typeface="210 합창단 L Bold"/>
            </a:endParaRPr>
          </a:p>
          <a:p>
            <a:pPr algn="ctr">
              <a:lnSpc>
                <a:spcPts val="3357"/>
              </a:lnSpc>
            </a:pPr>
            <a:r>
              <a:rPr lang="en-US" sz="2098" spc="-81">
                <a:solidFill>
                  <a:srgbClr val="002D02"/>
                </a:solidFill>
                <a:ea typeface="210 합창단 L"/>
              </a:rPr>
              <a:t>이름과 문의 내용을 기재하여</a:t>
            </a:r>
          </a:p>
          <a:p>
            <a:pPr algn="ctr">
              <a:lnSpc>
                <a:spcPts val="3357"/>
              </a:lnSpc>
            </a:pPr>
            <a:r>
              <a:rPr lang="en-US" sz="2098" spc="-83">
                <a:solidFill>
                  <a:srgbClr val="002D02"/>
                </a:solidFill>
                <a:latin typeface="210 합창단 L"/>
              </a:rPr>
              <a:t> 전송 시 관리자 메일로 내용이 전송됨</a:t>
            </a:r>
          </a:p>
        </p:txBody>
      </p:sp>
      <p:sp>
        <p:nvSpPr>
          <p:cNvPr id="28" name="TextBox 28"/>
          <p:cNvSpPr txBox="1"/>
          <p:nvPr/>
        </p:nvSpPr>
        <p:spPr>
          <a:xfrm>
            <a:off x="2047183" y="6699190"/>
            <a:ext cx="3084433" cy="398135"/>
          </a:xfrm>
          <a:prstGeom prst="rect">
            <a:avLst/>
          </a:prstGeom>
        </p:spPr>
        <p:txBody>
          <a:bodyPr lIns="0" tIns="0" rIns="0" bIns="0" rtlCol="0" anchor="t">
            <a:spAutoFit/>
          </a:bodyPr>
          <a:lstStyle/>
          <a:p>
            <a:pPr algn="ctr">
              <a:lnSpc>
                <a:spcPts val="3357"/>
              </a:lnSpc>
            </a:pPr>
            <a:r>
              <a:rPr lang="en-US" sz="2098" spc="-83">
                <a:solidFill>
                  <a:srgbClr val="002D02"/>
                </a:solidFill>
                <a:ea typeface="210 합창단 L Bold"/>
              </a:rPr>
              <a:t>관리자 메일로 전송된 모습</a:t>
            </a:r>
          </a:p>
        </p:txBody>
      </p:sp>
      <p:grpSp>
        <p:nvGrpSpPr>
          <p:cNvPr id="29" name="Group 29"/>
          <p:cNvGrpSpPr/>
          <p:nvPr/>
        </p:nvGrpSpPr>
        <p:grpSpPr>
          <a:xfrm>
            <a:off x="2203168" y="7240200"/>
            <a:ext cx="620421" cy="405153"/>
            <a:chOff x="0" y="0"/>
            <a:chExt cx="183526" cy="119848"/>
          </a:xfrm>
        </p:grpSpPr>
        <p:sp>
          <p:nvSpPr>
            <p:cNvPr id="30" name="Freeform 30"/>
            <p:cNvSpPr/>
            <p:nvPr/>
          </p:nvSpPr>
          <p:spPr>
            <a:xfrm>
              <a:off x="0" y="0"/>
              <a:ext cx="183526" cy="119848"/>
            </a:xfrm>
            <a:custGeom>
              <a:avLst/>
              <a:gdLst/>
              <a:ahLst/>
              <a:cxnLst/>
              <a:rect l="l" t="t" r="r" b="b"/>
              <a:pathLst>
                <a:path w="183526" h="119848">
                  <a:moveTo>
                    <a:pt x="0" y="0"/>
                  </a:moveTo>
                  <a:lnTo>
                    <a:pt x="183526" y="0"/>
                  </a:lnTo>
                  <a:lnTo>
                    <a:pt x="183526" y="119848"/>
                  </a:lnTo>
                  <a:lnTo>
                    <a:pt x="0" y="119848"/>
                  </a:lnTo>
                  <a:close/>
                </a:path>
              </a:pathLst>
            </a:custGeom>
            <a:solidFill>
              <a:srgbClr val="000000">
                <a:alpha val="0"/>
              </a:srgbClr>
            </a:solidFill>
            <a:ln w="47625">
              <a:solidFill>
                <a:srgbClr val="D4422E"/>
              </a:solidFill>
            </a:ln>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32" name="Group 32"/>
          <p:cNvGrpSpPr/>
          <p:nvPr/>
        </p:nvGrpSpPr>
        <p:grpSpPr>
          <a:xfrm>
            <a:off x="2203168" y="8832251"/>
            <a:ext cx="2872365" cy="426049"/>
            <a:chOff x="0" y="0"/>
            <a:chExt cx="849671" cy="126029"/>
          </a:xfrm>
        </p:grpSpPr>
        <p:sp>
          <p:nvSpPr>
            <p:cNvPr id="33" name="Freeform 33"/>
            <p:cNvSpPr/>
            <p:nvPr/>
          </p:nvSpPr>
          <p:spPr>
            <a:xfrm>
              <a:off x="0" y="0"/>
              <a:ext cx="849671" cy="126029"/>
            </a:xfrm>
            <a:custGeom>
              <a:avLst/>
              <a:gdLst/>
              <a:ahLst/>
              <a:cxnLst/>
              <a:rect l="l" t="t" r="r" b="b"/>
              <a:pathLst>
                <a:path w="849671" h="126029">
                  <a:moveTo>
                    <a:pt x="0" y="0"/>
                  </a:moveTo>
                  <a:lnTo>
                    <a:pt x="849671" y="0"/>
                  </a:lnTo>
                  <a:lnTo>
                    <a:pt x="849671" y="126029"/>
                  </a:lnTo>
                  <a:lnTo>
                    <a:pt x="0" y="126029"/>
                  </a:lnTo>
                  <a:close/>
                </a:path>
              </a:pathLst>
            </a:custGeom>
            <a:solidFill>
              <a:srgbClr val="000000">
                <a:alpha val="0"/>
              </a:srgbClr>
            </a:solidFill>
            <a:ln w="47625">
              <a:solidFill>
                <a:srgbClr val="D4422E"/>
              </a:solidFill>
            </a:ln>
          </p:spPr>
        </p:sp>
        <p:sp>
          <p:nvSpPr>
            <p:cNvPr id="34" name="TextBox 34"/>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cxnSp>
        <p:nvCxnSpPr>
          <p:cNvPr id="36" name="꺾인 연결선 35"/>
          <p:cNvCxnSpPr/>
          <p:nvPr/>
        </p:nvCxnSpPr>
        <p:spPr>
          <a:xfrm rot="5400000" flipH="1" flipV="1">
            <a:off x="6833511" y="2770485"/>
            <a:ext cx="2976866" cy="2397412"/>
          </a:xfrm>
          <a:prstGeom prst="bentConnector3">
            <a:avLst>
              <a:gd name="adj1" fmla="val 99799"/>
            </a:avLst>
          </a:prstGeom>
          <a:ln w="76200">
            <a:solidFill>
              <a:srgbClr val="F4EA0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1510098" y="1497746"/>
            <a:ext cx="634000" cy="380519"/>
          </a:xfrm>
          <a:prstGeom prst="rect">
            <a:avLst/>
          </a:prstGeom>
        </p:spPr>
      </p:pic>
      <p:pic>
        <p:nvPicPr>
          <p:cNvPr id="6" name="Picture 6"/>
          <p:cNvPicPr>
            <a:picLocks noChangeAspect="1"/>
          </p:cNvPicPr>
          <p:nvPr/>
        </p:nvPicPr>
        <p:blipFill>
          <a:blip r:embed="rId6"/>
          <a:srcRect/>
          <a:stretch>
            <a:fillRect/>
          </a:stretch>
        </p:blipFill>
        <p:spPr>
          <a:xfrm>
            <a:off x="3670376" y="2226400"/>
            <a:ext cx="10646964" cy="7535018"/>
          </a:xfrm>
          <a:prstGeom prst="rect">
            <a:avLst/>
          </a:prstGeom>
        </p:spPr>
      </p:pic>
      <p:grpSp>
        <p:nvGrpSpPr>
          <p:cNvPr id="7" name="Group 7"/>
          <p:cNvGrpSpPr/>
          <p:nvPr/>
        </p:nvGrpSpPr>
        <p:grpSpPr>
          <a:xfrm>
            <a:off x="3978126" y="3247383"/>
            <a:ext cx="1621979" cy="1814044"/>
            <a:chOff x="0" y="0"/>
            <a:chExt cx="427188" cy="477773"/>
          </a:xfrm>
        </p:grpSpPr>
        <p:sp>
          <p:nvSpPr>
            <p:cNvPr id="8" name="Freeform 8"/>
            <p:cNvSpPr/>
            <p:nvPr/>
          </p:nvSpPr>
          <p:spPr>
            <a:xfrm>
              <a:off x="0" y="0"/>
              <a:ext cx="427188" cy="477773"/>
            </a:xfrm>
            <a:custGeom>
              <a:avLst/>
              <a:gdLst/>
              <a:ahLst/>
              <a:cxnLst/>
              <a:rect l="l" t="t" r="r" b="b"/>
              <a:pathLst>
                <a:path w="427188" h="477773">
                  <a:moveTo>
                    <a:pt x="0" y="0"/>
                  </a:moveTo>
                  <a:lnTo>
                    <a:pt x="427188" y="0"/>
                  </a:lnTo>
                  <a:lnTo>
                    <a:pt x="427188" y="477773"/>
                  </a:lnTo>
                  <a:lnTo>
                    <a:pt x="0" y="477773"/>
                  </a:lnTo>
                  <a:close/>
                </a:path>
              </a:pathLst>
            </a:custGeom>
            <a:solidFill>
              <a:srgbClr val="FFF50C">
                <a:alpha val="38824"/>
              </a:srgbClr>
            </a:solidFill>
            <a:ln w="76200">
              <a:solidFill>
                <a:srgbClr val="FFF50C">
                  <a:alpha val="38824"/>
                </a:srgbClr>
              </a:solidFill>
            </a:ln>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0" name="Group 10"/>
          <p:cNvGrpSpPr/>
          <p:nvPr/>
        </p:nvGrpSpPr>
        <p:grpSpPr>
          <a:xfrm>
            <a:off x="5961585" y="2947834"/>
            <a:ext cx="8076784" cy="5939617"/>
            <a:chOff x="0" y="0"/>
            <a:chExt cx="2127219" cy="1564343"/>
          </a:xfrm>
        </p:grpSpPr>
        <p:sp>
          <p:nvSpPr>
            <p:cNvPr id="11" name="Freeform 11"/>
            <p:cNvSpPr/>
            <p:nvPr/>
          </p:nvSpPr>
          <p:spPr>
            <a:xfrm>
              <a:off x="0" y="0"/>
              <a:ext cx="2127219" cy="1564343"/>
            </a:xfrm>
            <a:custGeom>
              <a:avLst/>
              <a:gdLst/>
              <a:ahLst/>
              <a:cxnLst/>
              <a:rect l="l" t="t" r="r" b="b"/>
              <a:pathLst>
                <a:path w="2127219" h="1564343">
                  <a:moveTo>
                    <a:pt x="0" y="0"/>
                  </a:moveTo>
                  <a:lnTo>
                    <a:pt x="2127219" y="0"/>
                  </a:lnTo>
                  <a:lnTo>
                    <a:pt x="2127219" y="1564343"/>
                  </a:lnTo>
                  <a:lnTo>
                    <a:pt x="0" y="1564343"/>
                  </a:lnTo>
                  <a:close/>
                </a:path>
              </a:pathLst>
            </a:custGeom>
            <a:solidFill>
              <a:srgbClr val="FFF50C">
                <a:alpha val="38824"/>
              </a:srgbClr>
            </a:solidFill>
            <a:ln w="76200">
              <a:solidFill>
                <a:srgbClr val="FFF50C">
                  <a:alpha val="38824"/>
                </a:srgbClr>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3" name="Group 13"/>
          <p:cNvGrpSpPr/>
          <p:nvPr/>
        </p:nvGrpSpPr>
        <p:grpSpPr>
          <a:xfrm>
            <a:off x="12605385" y="2730583"/>
            <a:ext cx="1404409" cy="254407"/>
            <a:chOff x="0" y="0"/>
            <a:chExt cx="369886" cy="67004"/>
          </a:xfrm>
        </p:grpSpPr>
        <p:sp>
          <p:nvSpPr>
            <p:cNvPr id="14" name="Freeform 14"/>
            <p:cNvSpPr/>
            <p:nvPr/>
          </p:nvSpPr>
          <p:spPr>
            <a:xfrm>
              <a:off x="0" y="0"/>
              <a:ext cx="369886" cy="67004"/>
            </a:xfrm>
            <a:custGeom>
              <a:avLst/>
              <a:gdLst/>
              <a:ahLst/>
              <a:cxnLst/>
              <a:rect l="l" t="t" r="r" b="b"/>
              <a:pathLst>
                <a:path w="369886" h="67004">
                  <a:moveTo>
                    <a:pt x="0" y="0"/>
                  </a:moveTo>
                  <a:lnTo>
                    <a:pt x="369886" y="0"/>
                  </a:lnTo>
                  <a:lnTo>
                    <a:pt x="369886" y="67004"/>
                  </a:lnTo>
                  <a:lnTo>
                    <a:pt x="0" y="67004"/>
                  </a:lnTo>
                  <a:close/>
                </a:path>
              </a:pathLst>
            </a:custGeom>
            <a:solidFill>
              <a:srgbClr val="0085CD">
                <a:alpha val="40784"/>
              </a:srgbClr>
            </a:solidFill>
            <a:ln w="76200">
              <a:solidFill>
                <a:srgbClr val="0085CD">
                  <a:alpha val="40784"/>
                </a:srgbClr>
              </a:solidFill>
            </a:ln>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6" name="AutoShape 16"/>
          <p:cNvSpPr/>
          <p:nvPr/>
        </p:nvSpPr>
        <p:spPr>
          <a:xfrm rot="9896425">
            <a:off x="3483312" y="4157438"/>
            <a:ext cx="484042" cy="130238"/>
          </a:xfrm>
          <a:prstGeom prst="line">
            <a:avLst/>
          </a:prstGeom>
          <a:ln w="76200" cap="flat">
            <a:solidFill>
              <a:srgbClr val="F4EA01"/>
            </a:solidFill>
            <a:prstDash val="solid"/>
            <a:headEnd type="none" w="sm" len="sm"/>
            <a:tailEnd type="triangle" w="lg" len="med"/>
          </a:ln>
        </p:spPr>
      </p:sp>
      <p:grpSp>
        <p:nvGrpSpPr>
          <p:cNvPr id="17" name="Group 17"/>
          <p:cNvGrpSpPr/>
          <p:nvPr/>
        </p:nvGrpSpPr>
        <p:grpSpPr>
          <a:xfrm>
            <a:off x="837161" y="2819687"/>
            <a:ext cx="2637545" cy="2950234"/>
            <a:chOff x="0" y="0"/>
            <a:chExt cx="694662" cy="777016"/>
          </a:xfrm>
        </p:grpSpPr>
        <p:sp>
          <p:nvSpPr>
            <p:cNvPr id="18" name="Freeform 18"/>
            <p:cNvSpPr/>
            <p:nvPr/>
          </p:nvSpPr>
          <p:spPr>
            <a:xfrm>
              <a:off x="0" y="0"/>
              <a:ext cx="694662" cy="777016"/>
            </a:xfrm>
            <a:custGeom>
              <a:avLst/>
              <a:gdLst/>
              <a:ahLst/>
              <a:cxnLst/>
              <a:rect l="l" t="t" r="r" b="b"/>
              <a:pathLst>
                <a:path w="694662" h="777016">
                  <a:moveTo>
                    <a:pt x="149699" y="0"/>
                  </a:moveTo>
                  <a:lnTo>
                    <a:pt x="544963" y="0"/>
                  </a:lnTo>
                  <a:cubicBezTo>
                    <a:pt x="584666" y="0"/>
                    <a:pt x="622742" y="15772"/>
                    <a:pt x="650816" y="43846"/>
                  </a:cubicBezTo>
                  <a:cubicBezTo>
                    <a:pt x="678890" y="71920"/>
                    <a:pt x="694662" y="109996"/>
                    <a:pt x="694662" y="149699"/>
                  </a:cubicBezTo>
                  <a:lnTo>
                    <a:pt x="694662" y="627317"/>
                  </a:lnTo>
                  <a:cubicBezTo>
                    <a:pt x="694662" y="667020"/>
                    <a:pt x="678890" y="705097"/>
                    <a:pt x="650816" y="733171"/>
                  </a:cubicBezTo>
                  <a:cubicBezTo>
                    <a:pt x="622742" y="761245"/>
                    <a:pt x="584666" y="777016"/>
                    <a:pt x="544963" y="777016"/>
                  </a:cubicBezTo>
                  <a:lnTo>
                    <a:pt x="149699" y="777016"/>
                  </a:lnTo>
                  <a:cubicBezTo>
                    <a:pt x="109996" y="777016"/>
                    <a:pt x="71920" y="761245"/>
                    <a:pt x="43846" y="733171"/>
                  </a:cubicBezTo>
                  <a:cubicBezTo>
                    <a:pt x="15772" y="705097"/>
                    <a:pt x="0" y="667020"/>
                    <a:pt x="0" y="627317"/>
                  </a:cubicBezTo>
                  <a:lnTo>
                    <a:pt x="0" y="149699"/>
                  </a:lnTo>
                  <a:cubicBezTo>
                    <a:pt x="0" y="109996"/>
                    <a:pt x="15772" y="71920"/>
                    <a:pt x="43846" y="43846"/>
                  </a:cubicBezTo>
                  <a:cubicBezTo>
                    <a:pt x="71920" y="15772"/>
                    <a:pt x="109996" y="0"/>
                    <a:pt x="149699" y="0"/>
                  </a:cubicBezTo>
                  <a:close/>
                </a:path>
              </a:pathLst>
            </a:custGeom>
            <a:solidFill>
              <a:srgbClr val="FFF50C">
                <a:alpha val="25882"/>
              </a:srgbClr>
            </a:solidFill>
            <a:ln w="47625">
              <a:solidFill>
                <a:srgbClr val="F4EA01">
                  <a:alpha val="25882"/>
                </a:srgbClr>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0" name="AutoShape 20"/>
          <p:cNvSpPr/>
          <p:nvPr/>
        </p:nvSpPr>
        <p:spPr>
          <a:xfrm rot="-10799999">
            <a:off x="3474705" y="8047528"/>
            <a:ext cx="2486880" cy="0"/>
          </a:xfrm>
          <a:prstGeom prst="line">
            <a:avLst/>
          </a:prstGeom>
          <a:ln w="76200" cap="flat">
            <a:solidFill>
              <a:srgbClr val="F4EA01"/>
            </a:solidFill>
            <a:prstDash val="solid"/>
            <a:headEnd type="none" w="sm" len="sm"/>
            <a:tailEnd type="triangle" w="lg" len="med"/>
          </a:ln>
        </p:spPr>
      </p:sp>
      <p:grpSp>
        <p:nvGrpSpPr>
          <p:cNvPr id="21" name="Group 21"/>
          <p:cNvGrpSpPr/>
          <p:nvPr/>
        </p:nvGrpSpPr>
        <p:grpSpPr>
          <a:xfrm>
            <a:off x="841523" y="7041421"/>
            <a:ext cx="2633182" cy="2088414"/>
            <a:chOff x="0" y="0"/>
            <a:chExt cx="693513" cy="550035"/>
          </a:xfrm>
        </p:grpSpPr>
        <p:sp>
          <p:nvSpPr>
            <p:cNvPr id="22" name="Freeform 22"/>
            <p:cNvSpPr/>
            <p:nvPr/>
          </p:nvSpPr>
          <p:spPr>
            <a:xfrm>
              <a:off x="0" y="0"/>
              <a:ext cx="693513" cy="550035"/>
            </a:xfrm>
            <a:custGeom>
              <a:avLst/>
              <a:gdLst/>
              <a:ahLst/>
              <a:cxnLst/>
              <a:rect l="l" t="t" r="r" b="b"/>
              <a:pathLst>
                <a:path w="693513" h="550035">
                  <a:moveTo>
                    <a:pt x="149947" y="0"/>
                  </a:moveTo>
                  <a:lnTo>
                    <a:pt x="543566" y="0"/>
                  </a:lnTo>
                  <a:cubicBezTo>
                    <a:pt x="626379" y="0"/>
                    <a:pt x="693513" y="67134"/>
                    <a:pt x="693513" y="149947"/>
                  </a:cubicBezTo>
                  <a:lnTo>
                    <a:pt x="693513" y="400088"/>
                  </a:lnTo>
                  <a:cubicBezTo>
                    <a:pt x="693513" y="482901"/>
                    <a:pt x="626379" y="550035"/>
                    <a:pt x="543566" y="550035"/>
                  </a:cubicBezTo>
                  <a:lnTo>
                    <a:pt x="149947" y="550035"/>
                  </a:lnTo>
                  <a:cubicBezTo>
                    <a:pt x="67134" y="550035"/>
                    <a:pt x="0" y="482901"/>
                    <a:pt x="0" y="400088"/>
                  </a:cubicBezTo>
                  <a:lnTo>
                    <a:pt x="0" y="149947"/>
                  </a:lnTo>
                  <a:cubicBezTo>
                    <a:pt x="0" y="67134"/>
                    <a:pt x="67134" y="0"/>
                    <a:pt x="149947" y="0"/>
                  </a:cubicBezTo>
                  <a:close/>
                </a:path>
              </a:pathLst>
            </a:custGeom>
            <a:solidFill>
              <a:srgbClr val="FFF50C">
                <a:alpha val="25882"/>
              </a:srgbClr>
            </a:solidFill>
            <a:ln w="47625">
              <a:solidFill>
                <a:srgbClr val="F4EA01">
                  <a:alpha val="25882"/>
                </a:srgbClr>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5" name="Group 25"/>
          <p:cNvGrpSpPr/>
          <p:nvPr/>
        </p:nvGrpSpPr>
        <p:grpSpPr>
          <a:xfrm>
            <a:off x="14800486" y="3757335"/>
            <a:ext cx="2163299" cy="3043922"/>
            <a:chOff x="0" y="0"/>
            <a:chExt cx="569758" cy="801691"/>
          </a:xfrm>
        </p:grpSpPr>
        <p:sp>
          <p:nvSpPr>
            <p:cNvPr id="26" name="Freeform 26"/>
            <p:cNvSpPr/>
            <p:nvPr/>
          </p:nvSpPr>
          <p:spPr>
            <a:xfrm>
              <a:off x="0" y="0"/>
              <a:ext cx="569758" cy="801691"/>
            </a:xfrm>
            <a:custGeom>
              <a:avLst/>
              <a:gdLst/>
              <a:ahLst/>
              <a:cxnLst/>
              <a:rect l="l" t="t" r="r" b="b"/>
              <a:pathLst>
                <a:path w="569758" h="801691">
                  <a:moveTo>
                    <a:pt x="182517" y="0"/>
                  </a:moveTo>
                  <a:lnTo>
                    <a:pt x="387241" y="0"/>
                  </a:lnTo>
                  <a:cubicBezTo>
                    <a:pt x="435648" y="0"/>
                    <a:pt x="482071" y="19229"/>
                    <a:pt x="516300" y="53458"/>
                  </a:cubicBezTo>
                  <a:cubicBezTo>
                    <a:pt x="550528" y="87686"/>
                    <a:pt x="569758" y="134110"/>
                    <a:pt x="569758" y="182517"/>
                  </a:cubicBezTo>
                  <a:lnTo>
                    <a:pt x="569758" y="619175"/>
                  </a:lnTo>
                  <a:cubicBezTo>
                    <a:pt x="569758" y="667581"/>
                    <a:pt x="550528" y="714005"/>
                    <a:pt x="516300" y="748234"/>
                  </a:cubicBezTo>
                  <a:cubicBezTo>
                    <a:pt x="482071" y="782462"/>
                    <a:pt x="435648" y="801691"/>
                    <a:pt x="387241" y="801691"/>
                  </a:cubicBezTo>
                  <a:lnTo>
                    <a:pt x="182517" y="801691"/>
                  </a:lnTo>
                  <a:cubicBezTo>
                    <a:pt x="134110" y="801691"/>
                    <a:pt x="87686" y="782462"/>
                    <a:pt x="53458" y="748234"/>
                  </a:cubicBezTo>
                  <a:cubicBezTo>
                    <a:pt x="19229" y="714005"/>
                    <a:pt x="0" y="667581"/>
                    <a:pt x="0" y="619175"/>
                  </a:cubicBezTo>
                  <a:lnTo>
                    <a:pt x="0" y="182517"/>
                  </a:lnTo>
                  <a:cubicBezTo>
                    <a:pt x="0" y="134110"/>
                    <a:pt x="19229" y="87686"/>
                    <a:pt x="53458" y="53458"/>
                  </a:cubicBezTo>
                  <a:cubicBezTo>
                    <a:pt x="87686" y="19229"/>
                    <a:pt x="134110" y="0"/>
                    <a:pt x="182517" y="0"/>
                  </a:cubicBezTo>
                  <a:close/>
                </a:path>
              </a:pathLst>
            </a:custGeom>
            <a:solidFill>
              <a:srgbClr val="0085CD">
                <a:alpha val="25882"/>
              </a:srgbClr>
            </a:solidFill>
            <a:ln w="47625">
              <a:solidFill>
                <a:srgbClr val="0085CD">
                  <a:alpha val="25882"/>
                </a:srgbClr>
              </a:solidFill>
            </a:ln>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pic>
        <p:nvPicPr>
          <p:cNvPr id="28" name="Picture 28"/>
          <p:cNvPicPr>
            <a:picLocks noChangeAspect="1"/>
          </p:cNvPicPr>
          <p:nvPr/>
        </p:nvPicPr>
        <p:blipFill>
          <a:blip r:embed="rId7"/>
          <a:srcRect/>
          <a:stretch>
            <a:fillRect/>
          </a:stretch>
        </p:blipFill>
        <p:spPr>
          <a:xfrm>
            <a:off x="15137542" y="4641287"/>
            <a:ext cx="1544197" cy="1958284"/>
          </a:xfrm>
          <a:prstGeom prst="rect">
            <a:avLst/>
          </a:prstGeom>
        </p:spPr>
      </p:pic>
      <p:sp>
        <p:nvSpPr>
          <p:cNvPr id="29" name="TextBox 29"/>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30" name="TextBox 30"/>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31" name="TextBox 31"/>
          <p:cNvSpPr txBox="1"/>
          <p:nvPr/>
        </p:nvSpPr>
        <p:spPr>
          <a:xfrm>
            <a:off x="11611902" y="1604919"/>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#5</a:t>
            </a:r>
          </a:p>
        </p:txBody>
      </p:sp>
      <p:sp>
        <p:nvSpPr>
          <p:cNvPr id="32" name="TextBox 32"/>
          <p:cNvSpPr txBox="1"/>
          <p:nvPr/>
        </p:nvSpPr>
        <p:spPr>
          <a:xfrm>
            <a:off x="12288755" y="1449894"/>
            <a:ext cx="4473553" cy="466698"/>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네비게이션 및 대시보드 구성</a:t>
            </a:r>
          </a:p>
        </p:txBody>
      </p:sp>
      <p:sp>
        <p:nvSpPr>
          <p:cNvPr id="33" name="TextBox 33"/>
          <p:cNvSpPr txBox="1"/>
          <p:nvPr/>
        </p:nvSpPr>
        <p:spPr>
          <a:xfrm>
            <a:off x="889861" y="3068808"/>
            <a:ext cx="2436894" cy="2449388"/>
          </a:xfrm>
          <a:prstGeom prst="rect">
            <a:avLst/>
          </a:prstGeom>
        </p:spPr>
        <p:txBody>
          <a:bodyPr lIns="0" tIns="0" rIns="0" bIns="0" rtlCol="0" anchor="t">
            <a:spAutoFit/>
          </a:bodyPr>
          <a:lstStyle/>
          <a:p>
            <a:pPr algn="ctr">
              <a:lnSpc>
                <a:spcPts val="3517"/>
              </a:lnSpc>
            </a:pPr>
            <a:r>
              <a:rPr lang="en-US" sz="2198" spc="-85" dirty="0" err="1">
                <a:solidFill>
                  <a:srgbClr val="002D02"/>
                </a:solidFill>
                <a:ea typeface="210 합창단 L Bold"/>
              </a:rPr>
              <a:t>대시보드</a:t>
            </a:r>
            <a:r>
              <a:rPr lang="en-US" sz="2198" spc="-85" dirty="0">
                <a:solidFill>
                  <a:srgbClr val="002D02"/>
                </a:solidFill>
                <a:ea typeface="210 합창단 L Bold"/>
              </a:rPr>
              <a:t> 4개</a:t>
            </a:r>
          </a:p>
          <a:p>
            <a:pPr>
              <a:lnSpc>
                <a:spcPts val="1597"/>
              </a:lnSpc>
            </a:pPr>
            <a:endParaRPr lang="en-US" sz="2198" spc="-85" dirty="0">
              <a:solidFill>
                <a:srgbClr val="002D02"/>
              </a:solidFill>
              <a:ea typeface="210 합창단 L Bold"/>
            </a:endParaRPr>
          </a:p>
          <a:p>
            <a:pPr marL="237339" lvl="1">
              <a:lnSpc>
                <a:spcPts val="3517"/>
              </a:lnSpc>
            </a:pPr>
            <a:r>
              <a:rPr lang="en-US" altLang="ko-KR" sz="2400" spc="-81" dirty="0" smtClean="0">
                <a:solidFill>
                  <a:srgbClr val="002D02"/>
                </a:solidFill>
                <a:latin typeface="210 합창단 L"/>
              </a:rPr>
              <a:t>1. </a:t>
            </a:r>
            <a:r>
              <a:rPr lang="en-US" sz="2198" spc="-85" dirty="0" err="1" smtClean="0">
                <a:solidFill>
                  <a:srgbClr val="002D02"/>
                </a:solidFill>
                <a:ea typeface="210 합창단 L"/>
              </a:rPr>
              <a:t>데이터</a:t>
            </a:r>
            <a:r>
              <a:rPr lang="en-US" sz="2198" spc="-85" dirty="0" smtClean="0">
                <a:solidFill>
                  <a:srgbClr val="002D02"/>
                </a:solidFill>
                <a:ea typeface="210 합창단 L"/>
              </a:rPr>
              <a:t> </a:t>
            </a:r>
            <a:r>
              <a:rPr lang="en-US" sz="2198" spc="-85" dirty="0" err="1">
                <a:solidFill>
                  <a:srgbClr val="002D02"/>
                </a:solidFill>
                <a:ea typeface="210 합창단 L"/>
              </a:rPr>
              <a:t>현황</a:t>
            </a:r>
            <a:endParaRPr lang="en-US" sz="2198" spc="-85" dirty="0">
              <a:solidFill>
                <a:srgbClr val="002D02"/>
              </a:solidFill>
              <a:ea typeface="210 합창단 L"/>
            </a:endParaRPr>
          </a:p>
          <a:p>
            <a:pPr marL="237339" lvl="1">
              <a:lnSpc>
                <a:spcPts val="3517"/>
              </a:lnSpc>
            </a:pPr>
            <a:r>
              <a:rPr lang="en-US" altLang="ko-KR" sz="2400" spc="-81" dirty="0">
                <a:solidFill>
                  <a:srgbClr val="002D02"/>
                </a:solidFill>
                <a:latin typeface="210 합창단 L"/>
              </a:rPr>
              <a:t>2. </a:t>
            </a:r>
            <a:r>
              <a:rPr lang="en-US" sz="2198" spc="-85" dirty="0" err="1" smtClean="0">
                <a:solidFill>
                  <a:srgbClr val="002D02"/>
                </a:solidFill>
                <a:latin typeface="210 합창단 L"/>
              </a:rPr>
              <a:t>데이터</a:t>
            </a:r>
            <a:r>
              <a:rPr lang="en-US" sz="2198" spc="-85" dirty="0" smtClean="0">
                <a:solidFill>
                  <a:srgbClr val="002D02"/>
                </a:solidFill>
                <a:latin typeface="210 합창단 L"/>
              </a:rPr>
              <a:t> </a:t>
            </a:r>
            <a:r>
              <a:rPr lang="en-US" sz="2198" spc="-85" dirty="0" err="1">
                <a:solidFill>
                  <a:srgbClr val="002D02"/>
                </a:solidFill>
                <a:latin typeface="210 합창단 L"/>
              </a:rPr>
              <a:t>비교</a:t>
            </a:r>
            <a:endParaRPr lang="en-US" sz="2198" spc="-85" dirty="0">
              <a:solidFill>
                <a:srgbClr val="002D02"/>
              </a:solidFill>
              <a:latin typeface="210 합창단 L"/>
            </a:endParaRPr>
          </a:p>
          <a:p>
            <a:pPr marL="237339" lvl="1">
              <a:lnSpc>
                <a:spcPts val="3517"/>
              </a:lnSpc>
            </a:pPr>
            <a:r>
              <a:rPr lang="en-US" altLang="ko-KR" sz="2400" spc="-81" dirty="0" smtClean="0">
                <a:solidFill>
                  <a:srgbClr val="002D02"/>
                </a:solidFill>
                <a:latin typeface="210 합창단 L"/>
              </a:rPr>
              <a:t>3. </a:t>
            </a:r>
            <a:r>
              <a:rPr lang="en-US" sz="2198" spc="-85" dirty="0" err="1" smtClean="0">
                <a:solidFill>
                  <a:srgbClr val="002D02"/>
                </a:solidFill>
                <a:latin typeface="210 합창단 L"/>
              </a:rPr>
              <a:t>비정상출결</a:t>
            </a:r>
            <a:r>
              <a:rPr lang="en-US" sz="2198" spc="-85" dirty="0" smtClean="0">
                <a:solidFill>
                  <a:srgbClr val="002D02"/>
                </a:solidFill>
                <a:latin typeface="210 합창단 L"/>
              </a:rPr>
              <a:t> </a:t>
            </a:r>
            <a:r>
              <a:rPr lang="en-US" sz="2198" spc="-85" dirty="0" err="1">
                <a:solidFill>
                  <a:srgbClr val="002D02"/>
                </a:solidFill>
                <a:latin typeface="210 합창단 L"/>
              </a:rPr>
              <a:t>요인</a:t>
            </a:r>
            <a:endParaRPr lang="en-US" sz="2198" spc="-85" dirty="0">
              <a:solidFill>
                <a:srgbClr val="002D02"/>
              </a:solidFill>
              <a:latin typeface="210 합창단 L"/>
            </a:endParaRPr>
          </a:p>
          <a:p>
            <a:pPr marL="237339" lvl="1">
              <a:lnSpc>
                <a:spcPts val="3517"/>
              </a:lnSpc>
            </a:pPr>
            <a:r>
              <a:rPr lang="en-US" altLang="ko-KR" sz="2400" spc="-81" dirty="0" smtClean="0">
                <a:solidFill>
                  <a:srgbClr val="002D02"/>
                </a:solidFill>
                <a:latin typeface="210 합창단 L"/>
              </a:rPr>
              <a:t>4. </a:t>
            </a:r>
            <a:r>
              <a:rPr lang="en-US" sz="2198" spc="-87" dirty="0" err="1" smtClean="0">
                <a:solidFill>
                  <a:srgbClr val="002D02"/>
                </a:solidFill>
                <a:latin typeface="210 합창단 L"/>
              </a:rPr>
              <a:t>교통</a:t>
            </a:r>
            <a:r>
              <a:rPr lang="en-US" sz="2198" spc="-87" dirty="0" smtClean="0">
                <a:solidFill>
                  <a:srgbClr val="002D02"/>
                </a:solidFill>
                <a:latin typeface="210 합창단 L"/>
              </a:rPr>
              <a:t> </a:t>
            </a:r>
            <a:r>
              <a:rPr lang="en-US" sz="2198" spc="-87" dirty="0" err="1">
                <a:solidFill>
                  <a:srgbClr val="002D02"/>
                </a:solidFill>
                <a:latin typeface="210 합창단 L"/>
              </a:rPr>
              <a:t>부가데이터</a:t>
            </a:r>
            <a:endParaRPr lang="en-US" sz="2198" spc="-87" dirty="0">
              <a:solidFill>
                <a:srgbClr val="002D02"/>
              </a:solidFill>
              <a:latin typeface="210 합창단 L"/>
            </a:endParaRPr>
          </a:p>
        </p:txBody>
      </p:sp>
      <p:sp>
        <p:nvSpPr>
          <p:cNvPr id="34" name="TextBox 34"/>
          <p:cNvSpPr txBox="1"/>
          <p:nvPr/>
        </p:nvSpPr>
        <p:spPr>
          <a:xfrm>
            <a:off x="894223" y="7303055"/>
            <a:ext cx="2436894" cy="1584396"/>
          </a:xfrm>
          <a:prstGeom prst="rect">
            <a:avLst/>
          </a:prstGeom>
        </p:spPr>
        <p:txBody>
          <a:bodyPr lIns="0" tIns="0" rIns="0" bIns="0" rtlCol="0" anchor="t">
            <a:spAutoFit/>
          </a:bodyPr>
          <a:lstStyle/>
          <a:p>
            <a:pPr algn="ctr">
              <a:lnSpc>
                <a:spcPts val="3197"/>
              </a:lnSpc>
            </a:pPr>
            <a:r>
              <a:rPr lang="en-US" sz="1998" spc="-77" dirty="0" err="1">
                <a:solidFill>
                  <a:srgbClr val="002D02"/>
                </a:solidFill>
                <a:ea typeface="210 합창단 L"/>
              </a:rPr>
              <a:t>대시보드</a:t>
            </a:r>
            <a:r>
              <a:rPr lang="en-US" sz="1998" spc="-77" dirty="0">
                <a:solidFill>
                  <a:srgbClr val="002D02"/>
                </a:solidFill>
                <a:ea typeface="210 합창단 L"/>
              </a:rPr>
              <a:t> </a:t>
            </a:r>
            <a:r>
              <a:rPr lang="en-US" sz="1998" spc="-77" dirty="0" err="1">
                <a:solidFill>
                  <a:srgbClr val="002D02"/>
                </a:solidFill>
                <a:ea typeface="210 합창단 L"/>
              </a:rPr>
              <a:t>내용은</a:t>
            </a:r>
            <a:endParaRPr lang="en-US" sz="1998" spc="-77" dirty="0">
              <a:solidFill>
                <a:srgbClr val="002D02"/>
              </a:solidFill>
              <a:ea typeface="210 합창단 L"/>
            </a:endParaRPr>
          </a:p>
          <a:p>
            <a:pPr algn="ctr">
              <a:lnSpc>
                <a:spcPts val="3197"/>
              </a:lnSpc>
            </a:pPr>
            <a:r>
              <a:rPr lang="en-US" sz="1998" spc="-77" dirty="0" err="1">
                <a:solidFill>
                  <a:srgbClr val="002D02"/>
                </a:solidFill>
                <a:ea typeface="210 합창단 L"/>
              </a:rPr>
              <a:t>자바스크립트를</a:t>
            </a:r>
            <a:endParaRPr lang="en-US" sz="1998" spc="-77" dirty="0">
              <a:solidFill>
                <a:srgbClr val="002D02"/>
              </a:solidFill>
              <a:ea typeface="210 합창단 L"/>
            </a:endParaRPr>
          </a:p>
          <a:p>
            <a:pPr algn="ctr">
              <a:lnSpc>
                <a:spcPts val="3197"/>
              </a:lnSpc>
            </a:pPr>
            <a:r>
              <a:rPr lang="en-US" sz="1998" spc="-77" dirty="0" err="1">
                <a:solidFill>
                  <a:srgbClr val="002D02"/>
                </a:solidFill>
                <a:ea typeface="210 합창단 L"/>
              </a:rPr>
              <a:t>이용하여</a:t>
            </a:r>
            <a:r>
              <a:rPr lang="en-US" sz="1998" spc="-77" dirty="0">
                <a:solidFill>
                  <a:srgbClr val="002D02"/>
                </a:solidFill>
                <a:ea typeface="210 합창단 L"/>
              </a:rPr>
              <a:t> </a:t>
            </a:r>
            <a:r>
              <a:rPr lang="en-US" sz="1998" spc="-77" dirty="0" err="1">
                <a:solidFill>
                  <a:srgbClr val="002D02"/>
                </a:solidFill>
                <a:ea typeface="210 합창단 L"/>
              </a:rPr>
              <a:t>테블로와</a:t>
            </a:r>
            <a:endParaRPr lang="en-US" sz="1998" spc="-77" dirty="0">
              <a:solidFill>
                <a:srgbClr val="002D02"/>
              </a:solidFill>
              <a:ea typeface="210 합창단 L"/>
            </a:endParaRPr>
          </a:p>
          <a:p>
            <a:pPr algn="ctr">
              <a:lnSpc>
                <a:spcPts val="3197"/>
              </a:lnSpc>
            </a:pPr>
            <a:r>
              <a:rPr lang="en-US" sz="1998" spc="-79" dirty="0" err="1">
                <a:solidFill>
                  <a:srgbClr val="002D02"/>
                </a:solidFill>
                <a:ea typeface="210 합창단 L"/>
              </a:rPr>
              <a:t>연동하여</a:t>
            </a:r>
            <a:r>
              <a:rPr lang="en-US" sz="1998" spc="-79" dirty="0">
                <a:solidFill>
                  <a:srgbClr val="002D02"/>
                </a:solidFill>
                <a:ea typeface="210 합창단 L"/>
              </a:rPr>
              <a:t> </a:t>
            </a:r>
            <a:r>
              <a:rPr lang="en-US" sz="1998" spc="-79" dirty="0" err="1">
                <a:solidFill>
                  <a:srgbClr val="002D02"/>
                </a:solidFill>
                <a:ea typeface="210 합창단 L"/>
              </a:rPr>
              <a:t>구현</a:t>
            </a:r>
            <a:endParaRPr lang="en-US" sz="1998" spc="-79" dirty="0">
              <a:solidFill>
                <a:srgbClr val="002D02"/>
              </a:solidFill>
              <a:ea typeface="210 합창단 L"/>
            </a:endParaRPr>
          </a:p>
        </p:txBody>
      </p:sp>
      <p:sp>
        <p:nvSpPr>
          <p:cNvPr id="35" name="TextBox 35"/>
          <p:cNvSpPr txBox="1"/>
          <p:nvPr/>
        </p:nvSpPr>
        <p:spPr>
          <a:xfrm>
            <a:off x="14679291" y="3800057"/>
            <a:ext cx="2436894" cy="784079"/>
          </a:xfrm>
          <a:prstGeom prst="rect">
            <a:avLst/>
          </a:prstGeom>
        </p:spPr>
        <p:txBody>
          <a:bodyPr lIns="0" tIns="0" rIns="0" bIns="0" rtlCol="0" anchor="t">
            <a:spAutoFit/>
          </a:bodyPr>
          <a:lstStyle/>
          <a:p>
            <a:pPr algn="ctr">
              <a:lnSpc>
                <a:spcPts val="3197"/>
              </a:lnSpc>
            </a:pPr>
            <a:r>
              <a:rPr lang="en-US" sz="1998" spc="-77">
                <a:solidFill>
                  <a:srgbClr val="002D02"/>
                </a:solidFill>
                <a:ea typeface="210 합창단 L"/>
              </a:rPr>
              <a:t>월별 및 전체</a:t>
            </a:r>
          </a:p>
          <a:p>
            <a:pPr algn="ctr">
              <a:lnSpc>
                <a:spcPts val="3197"/>
              </a:lnSpc>
            </a:pPr>
            <a:r>
              <a:rPr lang="en-US" sz="1998" spc="-79">
                <a:solidFill>
                  <a:srgbClr val="002D02"/>
                </a:solidFill>
                <a:ea typeface="210 합창단 L"/>
              </a:rPr>
              <a:t>필터링 가능</a:t>
            </a:r>
          </a:p>
        </p:txBody>
      </p:sp>
      <p:cxnSp>
        <p:nvCxnSpPr>
          <p:cNvPr id="37" name="꺾인 연결선 36"/>
          <p:cNvCxnSpPr/>
          <p:nvPr/>
        </p:nvCxnSpPr>
        <p:spPr>
          <a:xfrm>
            <a:off x="14038369" y="2819687"/>
            <a:ext cx="1843767" cy="937648"/>
          </a:xfrm>
          <a:prstGeom prst="bentConnector3">
            <a:avLst>
              <a:gd name="adj1" fmla="val 99594"/>
            </a:avLst>
          </a:prstGeom>
          <a:ln w="76200">
            <a:solidFill>
              <a:srgbClr val="0085C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1953619" y="1497773"/>
            <a:ext cx="634000" cy="380519"/>
          </a:xfrm>
          <a:prstGeom prst="rect">
            <a:avLst/>
          </a:prstGeom>
        </p:spPr>
      </p:pic>
      <p:grpSp>
        <p:nvGrpSpPr>
          <p:cNvPr id="6" name="Group 6"/>
          <p:cNvGrpSpPr/>
          <p:nvPr/>
        </p:nvGrpSpPr>
        <p:grpSpPr>
          <a:xfrm>
            <a:off x="805667" y="2879455"/>
            <a:ext cx="2511433" cy="2363357"/>
            <a:chOff x="0" y="0"/>
            <a:chExt cx="661447" cy="622448"/>
          </a:xfrm>
        </p:grpSpPr>
        <p:sp>
          <p:nvSpPr>
            <p:cNvPr id="7" name="Freeform 7"/>
            <p:cNvSpPr/>
            <p:nvPr/>
          </p:nvSpPr>
          <p:spPr>
            <a:xfrm>
              <a:off x="0" y="0"/>
              <a:ext cx="661447" cy="622448"/>
            </a:xfrm>
            <a:custGeom>
              <a:avLst/>
              <a:gdLst/>
              <a:ahLst/>
              <a:cxnLst/>
              <a:rect l="l" t="t" r="r" b="b"/>
              <a:pathLst>
                <a:path w="661447" h="622448">
                  <a:moveTo>
                    <a:pt x="157216" y="0"/>
                  </a:moveTo>
                  <a:lnTo>
                    <a:pt x="504231" y="0"/>
                  </a:lnTo>
                  <a:cubicBezTo>
                    <a:pt x="545927" y="0"/>
                    <a:pt x="585916" y="16564"/>
                    <a:pt x="615400" y="46048"/>
                  </a:cubicBezTo>
                  <a:cubicBezTo>
                    <a:pt x="644884" y="75531"/>
                    <a:pt x="661447" y="115520"/>
                    <a:pt x="661447" y="157216"/>
                  </a:cubicBezTo>
                  <a:lnTo>
                    <a:pt x="661447" y="465232"/>
                  </a:lnTo>
                  <a:cubicBezTo>
                    <a:pt x="661447" y="552060"/>
                    <a:pt x="591059" y="622448"/>
                    <a:pt x="504231" y="622448"/>
                  </a:cubicBezTo>
                  <a:lnTo>
                    <a:pt x="157216" y="622448"/>
                  </a:lnTo>
                  <a:cubicBezTo>
                    <a:pt x="70388" y="622448"/>
                    <a:pt x="0" y="552060"/>
                    <a:pt x="0" y="465232"/>
                  </a:cubicBezTo>
                  <a:lnTo>
                    <a:pt x="0" y="157216"/>
                  </a:lnTo>
                  <a:cubicBezTo>
                    <a:pt x="0" y="70388"/>
                    <a:pt x="70388" y="0"/>
                    <a:pt x="157216" y="0"/>
                  </a:cubicBezTo>
                  <a:close/>
                </a:path>
              </a:pathLst>
            </a:custGeom>
            <a:solidFill>
              <a:srgbClr val="FFF50C">
                <a:alpha val="25882"/>
              </a:srgbClr>
            </a:solidFill>
            <a:ln w="47625">
              <a:solidFill>
                <a:srgbClr val="F4EA01">
                  <a:alpha val="25882"/>
                </a:srgbClr>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0" name="Group 10"/>
          <p:cNvGrpSpPr/>
          <p:nvPr/>
        </p:nvGrpSpPr>
        <p:grpSpPr>
          <a:xfrm>
            <a:off x="15301465" y="5242813"/>
            <a:ext cx="2177549" cy="2089501"/>
            <a:chOff x="0" y="0"/>
            <a:chExt cx="573511" cy="550321"/>
          </a:xfrm>
        </p:grpSpPr>
        <p:sp>
          <p:nvSpPr>
            <p:cNvPr id="11" name="Freeform 11"/>
            <p:cNvSpPr/>
            <p:nvPr/>
          </p:nvSpPr>
          <p:spPr>
            <a:xfrm>
              <a:off x="0" y="0"/>
              <a:ext cx="573511" cy="550321"/>
            </a:xfrm>
            <a:custGeom>
              <a:avLst/>
              <a:gdLst/>
              <a:ahLst/>
              <a:cxnLst/>
              <a:rect l="l" t="t" r="r" b="b"/>
              <a:pathLst>
                <a:path w="573511" h="550321">
                  <a:moveTo>
                    <a:pt x="181322" y="0"/>
                  </a:moveTo>
                  <a:lnTo>
                    <a:pt x="392189" y="0"/>
                  </a:lnTo>
                  <a:cubicBezTo>
                    <a:pt x="440278" y="0"/>
                    <a:pt x="486398" y="19104"/>
                    <a:pt x="520403" y="53108"/>
                  </a:cubicBezTo>
                  <a:cubicBezTo>
                    <a:pt x="554407" y="87113"/>
                    <a:pt x="573511" y="133233"/>
                    <a:pt x="573511" y="181322"/>
                  </a:cubicBezTo>
                  <a:lnTo>
                    <a:pt x="573511" y="368999"/>
                  </a:lnTo>
                  <a:cubicBezTo>
                    <a:pt x="573511" y="417089"/>
                    <a:pt x="554407" y="463209"/>
                    <a:pt x="520403" y="497213"/>
                  </a:cubicBezTo>
                  <a:cubicBezTo>
                    <a:pt x="486398" y="531218"/>
                    <a:pt x="440278" y="550321"/>
                    <a:pt x="392189" y="550321"/>
                  </a:cubicBezTo>
                  <a:lnTo>
                    <a:pt x="181322" y="550321"/>
                  </a:lnTo>
                  <a:cubicBezTo>
                    <a:pt x="133233" y="550321"/>
                    <a:pt x="87113" y="531218"/>
                    <a:pt x="53108" y="497213"/>
                  </a:cubicBezTo>
                  <a:cubicBezTo>
                    <a:pt x="19104" y="463209"/>
                    <a:pt x="0" y="417089"/>
                    <a:pt x="0" y="368999"/>
                  </a:cubicBezTo>
                  <a:lnTo>
                    <a:pt x="0" y="181322"/>
                  </a:lnTo>
                  <a:cubicBezTo>
                    <a:pt x="0" y="133233"/>
                    <a:pt x="19104" y="87113"/>
                    <a:pt x="53108" y="53108"/>
                  </a:cubicBezTo>
                  <a:cubicBezTo>
                    <a:pt x="87113" y="19104"/>
                    <a:pt x="133233" y="0"/>
                    <a:pt x="181322" y="0"/>
                  </a:cubicBezTo>
                  <a:close/>
                </a:path>
              </a:pathLst>
            </a:custGeom>
            <a:solidFill>
              <a:srgbClr val="0085CD">
                <a:alpha val="25882"/>
              </a:srgbClr>
            </a:solidFill>
            <a:ln w="47625">
              <a:solidFill>
                <a:srgbClr val="0085CD">
                  <a:alpha val="25882"/>
                </a:srgbClr>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3" name="TextBox 13"/>
          <p:cNvSpPr txBox="1"/>
          <p:nvPr/>
        </p:nvSpPr>
        <p:spPr>
          <a:xfrm>
            <a:off x="814361" y="2931720"/>
            <a:ext cx="2436894" cy="2173102"/>
          </a:xfrm>
          <a:prstGeom prst="rect">
            <a:avLst/>
          </a:prstGeom>
        </p:spPr>
        <p:txBody>
          <a:bodyPr lIns="0" tIns="0" rIns="0" bIns="0" rtlCol="0" anchor="t">
            <a:spAutoFit/>
          </a:bodyPr>
          <a:lstStyle/>
          <a:p>
            <a:pPr algn="ctr">
              <a:lnSpc>
                <a:spcPts val="3197"/>
              </a:lnSpc>
            </a:pPr>
            <a:r>
              <a:rPr lang="en-US" sz="1998" spc="-77">
                <a:solidFill>
                  <a:srgbClr val="002D02"/>
                </a:solidFill>
                <a:latin typeface="210 합창단 L Bold"/>
              </a:rPr>
              <a:t>KPI 카드</a:t>
            </a:r>
          </a:p>
          <a:p>
            <a:pPr algn="ctr">
              <a:lnSpc>
                <a:spcPts val="1277"/>
              </a:lnSpc>
            </a:pPr>
            <a:endParaRPr lang="en-US" sz="1998" spc="-77">
              <a:solidFill>
                <a:srgbClr val="002D02"/>
              </a:solidFill>
              <a:latin typeface="210 합창단 L Bold"/>
            </a:endParaRPr>
          </a:p>
          <a:p>
            <a:pPr algn="ctr">
              <a:lnSpc>
                <a:spcPts val="3197"/>
              </a:lnSpc>
            </a:pPr>
            <a:r>
              <a:rPr lang="en-US" sz="1998" spc="-77">
                <a:solidFill>
                  <a:srgbClr val="002D02"/>
                </a:solidFill>
                <a:ea typeface="210 합창단 L"/>
              </a:rPr>
              <a:t>비정상출결 종류의 </a:t>
            </a:r>
          </a:p>
          <a:p>
            <a:pPr algn="ctr">
              <a:lnSpc>
                <a:spcPts val="3197"/>
              </a:lnSpc>
            </a:pPr>
            <a:r>
              <a:rPr lang="en-US" sz="1998" spc="-77">
                <a:solidFill>
                  <a:srgbClr val="002D02"/>
                </a:solidFill>
                <a:ea typeface="210 합창단 L"/>
              </a:rPr>
              <a:t>각 건수와 그 건수가 </a:t>
            </a:r>
          </a:p>
          <a:p>
            <a:pPr algn="ctr">
              <a:lnSpc>
                <a:spcPts val="3197"/>
              </a:lnSpc>
            </a:pPr>
            <a:r>
              <a:rPr lang="en-US" sz="1998" spc="-77">
                <a:solidFill>
                  <a:srgbClr val="002D02"/>
                </a:solidFill>
                <a:ea typeface="210 합창단 L"/>
              </a:rPr>
              <a:t>각 월 별로 차지하는</a:t>
            </a:r>
          </a:p>
          <a:p>
            <a:pPr algn="ctr">
              <a:lnSpc>
                <a:spcPts val="3197"/>
              </a:lnSpc>
            </a:pPr>
            <a:r>
              <a:rPr lang="en-US" sz="1998" spc="-79">
                <a:solidFill>
                  <a:srgbClr val="002D02"/>
                </a:solidFill>
                <a:ea typeface="210 합창단 L"/>
              </a:rPr>
              <a:t>비율 표기</a:t>
            </a:r>
          </a:p>
        </p:txBody>
      </p:sp>
      <p:pic>
        <p:nvPicPr>
          <p:cNvPr id="14" name="Picture 14"/>
          <p:cNvPicPr>
            <a:picLocks noChangeAspect="1"/>
          </p:cNvPicPr>
          <p:nvPr/>
        </p:nvPicPr>
        <p:blipFill>
          <a:blip r:embed="rId6"/>
          <a:srcRect/>
          <a:stretch>
            <a:fillRect/>
          </a:stretch>
        </p:blipFill>
        <p:spPr>
          <a:xfrm>
            <a:off x="3361644" y="2150200"/>
            <a:ext cx="11892196" cy="7738802"/>
          </a:xfrm>
          <a:prstGeom prst="rect">
            <a:avLst/>
          </a:prstGeom>
        </p:spPr>
      </p:pic>
      <p:grpSp>
        <p:nvGrpSpPr>
          <p:cNvPr id="15" name="Group 15"/>
          <p:cNvGrpSpPr/>
          <p:nvPr/>
        </p:nvGrpSpPr>
        <p:grpSpPr>
          <a:xfrm>
            <a:off x="6140550" y="5650423"/>
            <a:ext cx="4398300" cy="3607877"/>
            <a:chOff x="0" y="0"/>
            <a:chExt cx="1158400" cy="950223"/>
          </a:xfrm>
        </p:grpSpPr>
        <p:sp>
          <p:nvSpPr>
            <p:cNvPr id="16" name="Freeform 16"/>
            <p:cNvSpPr/>
            <p:nvPr/>
          </p:nvSpPr>
          <p:spPr>
            <a:xfrm>
              <a:off x="0" y="0"/>
              <a:ext cx="1158400" cy="950223"/>
            </a:xfrm>
            <a:custGeom>
              <a:avLst/>
              <a:gdLst/>
              <a:ahLst/>
              <a:cxnLst/>
              <a:rect l="l" t="t" r="r" b="b"/>
              <a:pathLst>
                <a:path w="1158400" h="950223">
                  <a:moveTo>
                    <a:pt x="0" y="0"/>
                  </a:moveTo>
                  <a:lnTo>
                    <a:pt x="1158400" y="0"/>
                  </a:lnTo>
                  <a:lnTo>
                    <a:pt x="1158400" y="950223"/>
                  </a:lnTo>
                  <a:lnTo>
                    <a:pt x="0" y="950223"/>
                  </a:lnTo>
                  <a:close/>
                </a:path>
              </a:pathLst>
            </a:custGeom>
            <a:solidFill>
              <a:srgbClr val="000000">
                <a:alpha val="0"/>
              </a:srgbClr>
            </a:solidFill>
            <a:ln w="57150">
              <a:solidFill>
                <a:srgbClr val="0085CD"/>
              </a:solidFill>
            </a:ln>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8" name="Group 18"/>
          <p:cNvGrpSpPr/>
          <p:nvPr/>
        </p:nvGrpSpPr>
        <p:grpSpPr>
          <a:xfrm>
            <a:off x="6198180" y="2917555"/>
            <a:ext cx="8696943" cy="2444210"/>
            <a:chOff x="0" y="0"/>
            <a:chExt cx="2290553" cy="643742"/>
          </a:xfrm>
        </p:grpSpPr>
        <p:sp>
          <p:nvSpPr>
            <p:cNvPr id="19" name="Freeform 19"/>
            <p:cNvSpPr/>
            <p:nvPr/>
          </p:nvSpPr>
          <p:spPr>
            <a:xfrm>
              <a:off x="0" y="0"/>
              <a:ext cx="2290553" cy="643742"/>
            </a:xfrm>
            <a:custGeom>
              <a:avLst/>
              <a:gdLst/>
              <a:ahLst/>
              <a:cxnLst/>
              <a:rect l="l" t="t" r="r" b="b"/>
              <a:pathLst>
                <a:path w="2290553" h="643742">
                  <a:moveTo>
                    <a:pt x="0" y="0"/>
                  </a:moveTo>
                  <a:lnTo>
                    <a:pt x="2290553" y="0"/>
                  </a:lnTo>
                  <a:lnTo>
                    <a:pt x="2290553" y="643742"/>
                  </a:lnTo>
                  <a:lnTo>
                    <a:pt x="0" y="643742"/>
                  </a:lnTo>
                  <a:close/>
                </a:path>
              </a:pathLst>
            </a:custGeom>
            <a:solidFill>
              <a:srgbClr val="000000">
                <a:alpha val="0"/>
              </a:srgbClr>
            </a:solidFill>
            <a:ln w="57150">
              <a:solidFill>
                <a:srgbClr val="FFF50C"/>
              </a:solidFill>
            </a:ln>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1" name="Group 21"/>
          <p:cNvGrpSpPr/>
          <p:nvPr/>
        </p:nvGrpSpPr>
        <p:grpSpPr>
          <a:xfrm>
            <a:off x="3859514" y="3557811"/>
            <a:ext cx="1029507" cy="478763"/>
            <a:chOff x="0" y="0"/>
            <a:chExt cx="271146" cy="126094"/>
          </a:xfrm>
        </p:grpSpPr>
        <p:sp>
          <p:nvSpPr>
            <p:cNvPr id="22" name="Freeform 22"/>
            <p:cNvSpPr/>
            <p:nvPr/>
          </p:nvSpPr>
          <p:spPr>
            <a:xfrm>
              <a:off x="0" y="0"/>
              <a:ext cx="271146" cy="126094"/>
            </a:xfrm>
            <a:custGeom>
              <a:avLst/>
              <a:gdLst/>
              <a:ahLst/>
              <a:cxnLst/>
              <a:rect l="l" t="t" r="r" b="b"/>
              <a:pathLst>
                <a:path w="271146" h="126094">
                  <a:moveTo>
                    <a:pt x="0" y="0"/>
                  </a:moveTo>
                  <a:lnTo>
                    <a:pt x="271146" y="0"/>
                  </a:lnTo>
                  <a:lnTo>
                    <a:pt x="271146" y="126094"/>
                  </a:lnTo>
                  <a:lnTo>
                    <a:pt x="0" y="126094"/>
                  </a:lnTo>
                  <a:close/>
                </a:path>
              </a:pathLst>
            </a:custGeom>
            <a:solidFill>
              <a:srgbClr val="000000">
                <a:alpha val="0"/>
              </a:srgbClr>
            </a:solidFill>
            <a:ln w="76200">
              <a:solidFill>
                <a:srgbClr val="FFF50C"/>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4" name="AutoShape 24"/>
          <p:cNvSpPr/>
          <p:nvPr/>
        </p:nvSpPr>
        <p:spPr>
          <a:xfrm rot="-10800000">
            <a:off x="3361644" y="4111085"/>
            <a:ext cx="2836536" cy="0"/>
          </a:xfrm>
          <a:prstGeom prst="line">
            <a:avLst/>
          </a:prstGeom>
          <a:ln w="57150" cap="flat">
            <a:solidFill>
              <a:srgbClr val="F4EA01"/>
            </a:solidFill>
            <a:prstDash val="solid"/>
            <a:headEnd type="none" w="sm" len="sm"/>
            <a:tailEnd type="triangle" w="lg" len="med"/>
          </a:ln>
        </p:spPr>
      </p:sp>
      <p:sp>
        <p:nvSpPr>
          <p:cNvPr id="25" name="AutoShape 25"/>
          <p:cNvSpPr/>
          <p:nvPr/>
        </p:nvSpPr>
        <p:spPr>
          <a:xfrm rot="10796634">
            <a:off x="3361643" y="7790516"/>
            <a:ext cx="2701811" cy="0"/>
          </a:xfrm>
          <a:prstGeom prst="line">
            <a:avLst/>
          </a:prstGeom>
          <a:ln w="57150" cap="flat">
            <a:solidFill>
              <a:srgbClr val="0085CD"/>
            </a:solidFill>
            <a:prstDash val="solid"/>
            <a:headEnd type="none" w="sm" len="sm"/>
            <a:tailEnd type="triangle" w="lg" len="med"/>
          </a:ln>
        </p:spPr>
      </p:sp>
      <p:grpSp>
        <p:nvGrpSpPr>
          <p:cNvPr id="26" name="Group 26"/>
          <p:cNvGrpSpPr/>
          <p:nvPr/>
        </p:nvGrpSpPr>
        <p:grpSpPr>
          <a:xfrm>
            <a:off x="815192" y="7053883"/>
            <a:ext cx="2546453" cy="1533061"/>
            <a:chOff x="0" y="0"/>
            <a:chExt cx="670671" cy="403769"/>
          </a:xfrm>
        </p:grpSpPr>
        <p:sp>
          <p:nvSpPr>
            <p:cNvPr id="27" name="Freeform 27"/>
            <p:cNvSpPr/>
            <p:nvPr/>
          </p:nvSpPr>
          <p:spPr>
            <a:xfrm>
              <a:off x="0" y="0"/>
              <a:ext cx="670671" cy="403769"/>
            </a:xfrm>
            <a:custGeom>
              <a:avLst/>
              <a:gdLst/>
              <a:ahLst/>
              <a:cxnLst/>
              <a:rect l="l" t="t" r="r" b="b"/>
              <a:pathLst>
                <a:path w="670671" h="403769">
                  <a:moveTo>
                    <a:pt x="155054" y="0"/>
                  </a:moveTo>
                  <a:lnTo>
                    <a:pt x="515617" y="0"/>
                  </a:lnTo>
                  <a:cubicBezTo>
                    <a:pt x="556739" y="0"/>
                    <a:pt x="596178" y="16336"/>
                    <a:pt x="625256" y="45414"/>
                  </a:cubicBezTo>
                  <a:cubicBezTo>
                    <a:pt x="654335" y="74493"/>
                    <a:pt x="670671" y="113931"/>
                    <a:pt x="670671" y="155054"/>
                  </a:cubicBezTo>
                  <a:lnTo>
                    <a:pt x="670671" y="248715"/>
                  </a:lnTo>
                  <a:cubicBezTo>
                    <a:pt x="670671" y="289838"/>
                    <a:pt x="654335" y="329277"/>
                    <a:pt x="625256" y="358355"/>
                  </a:cubicBezTo>
                  <a:cubicBezTo>
                    <a:pt x="596178" y="387433"/>
                    <a:pt x="556739" y="403769"/>
                    <a:pt x="515617" y="403769"/>
                  </a:cubicBezTo>
                  <a:lnTo>
                    <a:pt x="155054" y="403769"/>
                  </a:lnTo>
                  <a:cubicBezTo>
                    <a:pt x="113931" y="403769"/>
                    <a:pt x="74493" y="387433"/>
                    <a:pt x="45414" y="358355"/>
                  </a:cubicBezTo>
                  <a:cubicBezTo>
                    <a:pt x="16336" y="329277"/>
                    <a:pt x="0" y="289838"/>
                    <a:pt x="0" y="248715"/>
                  </a:cubicBezTo>
                  <a:lnTo>
                    <a:pt x="0" y="155054"/>
                  </a:lnTo>
                  <a:cubicBezTo>
                    <a:pt x="0" y="113931"/>
                    <a:pt x="16336" y="74493"/>
                    <a:pt x="45414" y="45414"/>
                  </a:cubicBezTo>
                  <a:cubicBezTo>
                    <a:pt x="74493" y="16336"/>
                    <a:pt x="113931" y="0"/>
                    <a:pt x="155054" y="0"/>
                  </a:cubicBezTo>
                  <a:close/>
                </a:path>
              </a:pathLst>
            </a:custGeom>
            <a:solidFill>
              <a:srgbClr val="0085CD">
                <a:alpha val="25882"/>
              </a:srgbClr>
            </a:solidFill>
            <a:ln w="47625">
              <a:solidFill>
                <a:srgbClr val="0085CD">
                  <a:alpha val="25882"/>
                </a:srgbClr>
              </a:solidFill>
            </a:ln>
          </p:spPr>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29" name="Group 29"/>
          <p:cNvGrpSpPr/>
          <p:nvPr/>
        </p:nvGrpSpPr>
        <p:grpSpPr>
          <a:xfrm>
            <a:off x="10535809" y="5650423"/>
            <a:ext cx="4513777" cy="3607877"/>
            <a:chOff x="0" y="0"/>
            <a:chExt cx="1219405" cy="950223"/>
          </a:xfrm>
        </p:grpSpPr>
        <p:sp>
          <p:nvSpPr>
            <p:cNvPr id="30" name="Freeform 30"/>
            <p:cNvSpPr/>
            <p:nvPr/>
          </p:nvSpPr>
          <p:spPr>
            <a:xfrm>
              <a:off x="0" y="0"/>
              <a:ext cx="1219405" cy="950223"/>
            </a:xfrm>
            <a:custGeom>
              <a:avLst/>
              <a:gdLst/>
              <a:ahLst/>
              <a:cxnLst/>
              <a:rect l="l" t="t" r="r" b="b"/>
              <a:pathLst>
                <a:path w="1219405" h="950223">
                  <a:moveTo>
                    <a:pt x="0" y="0"/>
                  </a:moveTo>
                  <a:lnTo>
                    <a:pt x="1219405" y="0"/>
                  </a:lnTo>
                  <a:lnTo>
                    <a:pt x="1219405" y="950223"/>
                  </a:lnTo>
                  <a:lnTo>
                    <a:pt x="0" y="950223"/>
                  </a:lnTo>
                  <a:close/>
                </a:path>
              </a:pathLst>
            </a:custGeom>
            <a:solidFill>
              <a:srgbClr val="000000">
                <a:alpha val="0"/>
              </a:srgbClr>
            </a:solidFill>
            <a:ln w="57150">
              <a:solidFill>
                <a:srgbClr val="0085CD"/>
              </a:solidFill>
            </a:ln>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32" name="TextBox 32"/>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33" name="TextBox 33"/>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34" name="TextBox 34"/>
          <p:cNvSpPr txBox="1"/>
          <p:nvPr/>
        </p:nvSpPr>
        <p:spPr>
          <a:xfrm>
            <a:off x="12136809" y="1604946"/>
            <a:ext cx="267620"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#6</a:t>
            </a:r>
          </a:p>
        </p:txBody>
      </p:sp>
      <p:sp>
        <p:nvSpPr>
          <p:cNvPr id="35" name="TextBox 35"/>
          <p:cNvSpPr txBox="1"/>
          <p:nvPr/>
        </p:nvSpPr>
        <p:spPr>
          <a:xfrm>
            <a:off x="12732277" y="1449921"/>
            <a:ext cx="3727108" cy="466725"/>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데이터 현황 분석 페이지</a:t>
            </a:r>
          </a:p>
        </p:txBody>
      </p:sp>
      <p:sp>
        <p:nvSpPr>
          <p:cNvPr id="36" name="TextBox 36"/>
          <p:cNvSpPr txBox="1"/>
          <p:nvPr/>
        </p:nvSpPr>
        <p:spPr>
          <a:xfrm>
            <a:off x="15238077" y="5523623"/>
            <a:ext cx="2304324" cy="1584396"/>
          </a:xfrm>
          <a:prstGeom prst="rect">
            <a:avLst/>
          </a:prstGeom>
        </p:spPr>
        <p:txBody>
          <a:bodyPr lIns="0" tIns="0" rIns="0" bIns="0" rtlCol="0" anchor="t">
            <a:spAutoFit/>
          </a:bodyPr>
          <a:lstStyle/>
          <a:p>
            <a:pPr algn="ctr">
              <a:lnSpc>
                <a:spcPts val="3197"/>
              </a:lnSpc>
            </a:pPr>
            <a:r>
              <a:rPr lang="en-US" sz="1998" spc="-77">
                <a:solidFill>
                  <a:srgbClr val="002D02"/>
                </a:solidFill>
                <a:ea typeface="210 합창단 L"/>
              </a:rPr>
              <a:t>시간의 흐름에 따라 </a:t>
            </a:r>
          </a:p>
          <a:p>
            <a:pPr algn="ctr">
              <a:lnSpc>
                <a:spcPts val="3197"/>
              </a:lnSpc>
            </a:pPr>
            <a:r>
              <a:rPr lang="en-US" sz="1998" spc="-77">
                <a:solidFill>
                  <a:srgbClr val="002D02"/>
                </a:solidFill>
                <a:ea typeface="210 합창단 L"/>
              </a:rPr>
              <a:t>결석과 조퇴의</a:t>
            </a:r>
          </a:p>
          <a:p>
            <a:pPr algn="ctr">
              <a:lnSpc>
                <a:spcPts val="3197"/>
              </a:lnSpc>
            </a:pPr>
            <a:r>
              <a:rPr lang="en-US" sz="1998" spc="-77">
                <a:solidFill>
                  <a:srgbClr val="002D02"/>
                </a:solidFill>
                <a:ea typeface="210 합창단 L"/>
              </a:rPr>
              <a:t>누적 건수가 </a:t>
            </a:r>
          </a:p>
          <a:p>
            <a:pPr algn="ctr">
              <a:lnSpc>
                <a:spcPts val="3197"/>
              </a:lnSpc>
            </a:pPr>
            <a:r>
              <a:rPr lang="en-US" sz="1998" spc="-79">
                <a:solidFill>
                  <a:srgbClr val="002D02"/>
                </a:solidFill>
                <a:ea typeface="210 합창단 L"/>
              </a:rPr>
              <a:t>확연히 증가됨</a:t>
            </a:r>
          </a:p>
        </p:txBody>
      </p:sp>
      <p:sp>
        <p:nvSpPr>
          <p:cNvPr id="37" name="TextBox 37"/>
          <p:cNvSpPr txBox="1"/>
          <p:nvPr/>
        </p:nvSpPr>
        <p:spPr>
          <a:xfrm>
            <a:off x="869881" y="7307880"/>
            <a:ext cx="2436894" cy="1513276"/>
          </a:xfrm>
          <a:prstGeom prst="rect">
            <a:avLst/>
          </a:prstGeom>
        </p:spPr>
        <p:txBody>
          <a:bodyPr lIns="0" tIns="0" rIns="0" bIns="0" rtlCol="0" anchor="t">
            <a:spAutoFit/>
          </a:bodyPr>
          <a:lstStyle/>
          <a:p>
            <a:pPr algn="ctr">
              <a:lnSpc>
                <a:spcPts val="3037"/>
              </a:lnSpc>
            </a:pPr>
            <a:r>
              <a:rPr lang="en-US" sz="1898" spc="-74">
                <a:solidFill>
                  <a:srgbClr val="002D02"/>
                </a:solidFill>
                <a:ea typeface="210 합창단 L"/>
              </a:rPr>
              <a:t>각 월별 및 전체에 대한 비정상출결 건 수 </a:t>
            </a:r>
          </a:p>
          <a:p>
            <a:pPr algn="ctr">
              <a:lnSpc>
                <a:spcPts val="3037"/>
              </a:lnSpc>
            </a:pPr>
            <a:r>
              <a:rPr lang="en-US" sz="1898" spc="-74">
                <a:solidFill>
                  <a:srgbClr val="002D02"/>
                </a:solidFill>
                <a:ea typeface="210 합창단 L"/>
              </a:rPr>
              <a:t>파이 분포</a:t>
            </a:r>
          </a:p>
          <a:p>
            <a:pPr algn="ctr">
              <a:lnSpc>
                <a:spcPts val="3037"/>
              </a:lnSpc>
            </a:pPr>
            <a:endParaRPr lang="en-US" sz="1898" spc="-74">
              <a:solidFill>
                <a:srgbClr val="002D02"/>
              </a:solidFill>
              <a:ea typeface="210 합창단 L"/>
            </a:endParaRPr>
          </a:p>
        </p:txBody>
      </p:sp>
      <p:cxnSp>
        <p:nvCxnSpPr>
          <p:cNvPr id="39" name="꺾인 연결선 38"/>
          <p:cNvCxnSpPr/>
          <p:nvPr/>
        </p:nvCxnSpPr>
        <p:spPr>
          <a:xfrm flipV="1">
            <a:off x="15049586" y="7332314"/>
            <a:ext cx="1409799" cy="630586"/>
          </a:xfrm>
          <a:prstGeom prst="bentConnector3">
            <a:avLst>
              <a:gd name="adj1" fmla="val 99884"/>
            </a:avLst>
          </a:prstGeom>
          <a:ln w="76200">
            <a:solidFill>
              <a:srgbClr val="0085C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2594878" y="2395792"/>
            <a:ext cx="1907553" cy="611118"/>
          </a:xfrm>
          <a:prstGeom prst="rect">
            <a:avLst/>
          </a:prstGeom>
        </p:spPr>
      </p:pic>
      <p:sp>
        <p:nvSpPr>
          <p:cNvPr id="4" name="TextBox 4"/>
          <p:cNvSpPr txBox="1"/>
          <p:nvPr/>
        </p:nvSpPr>
        <p:spPr>
          <a:xfrm>
            <a:off x="1599377" y="2099441"/>
            <a:ext cx="2643059" cy="2752681"/>
          </a:xfrm>
          <a:prstGeom prst="rect">
            <a:avLst/>
          </a:prstGeom>
        </p:spPr>
        <p:txBody>
          <a:bodyPr lIns="0" tIns="0" rIns="0" bIns="0" rtlCol="0" anchor="t">
            <a:spAutoFit/>
          </a:bodyPr>
          <a:lstStyle/>
          <a:p>
            <a:pPr algn="l">
              <a:lnSpc>
                <a:spcPts val="12600"/>
              </a:lnSpc>
            </a:pPr>
            <a:r>
              <a:rPr lang="en-US" sz="10500">
                <a:solidFill>
                  <a:srgbClr val="002D02"/>
                </a:solidFill>
                <a:latin typeface="Arimo Bold"/>
              </a:rPr>
              <a:t>1.</a:t>
            </a:r>
          </a:p>
        </p:txBody>
      </p:sp>
      <p:sp>
        <p:nvSpPr>
          <p:cNvPr id="5" name="TextBox 5"/>
          <p:cNvSpPr txBox="1"/>
          <p:nvPr/>
        </p:nvSpPr>
        <p:spPr>
          <a:xfrm>
            <a:off x="1599373" y="3800644"/>
            <a:ext cx="10881685" cy="1600200"/>
          </a:xfrm>
          <a:prstGeom prst="rect">
            <a:avLst/>
          </a:prstGeom>
        </p:spPr>
        <p:txBody>
          <a:bodyPr lIns="0" tIns="0" rIns="0" bIns="0" rtlCol="0" anchor="t">
            <a:spAutoFit/>
          </a:bodyPr>
          <a:lstStyle/>
          <a:p>
            <a:pPr algn="l">
              <a:lnSpc>
                <a:spcPts val="12600"/>
              </a:lnSpc>
            </a:pPr>
            <a:r>
              <a:rPr lang="en-US" sz="10500" b="1" spc="-418" dirty="0" err="1">
                <a:solidFill>
                  <a:srgbClr val="002D02"/>
                </a:solidFill>
                <a:ea typeface="Open Sans Bold"/>
              </a:rPr>
              <a:t>개발</a:t>
            </a:r>
            <a:r>
              <a:rPr lang="en-US" sz="10500" b="1" spc="-418" dirty="0">
                <a:solidFill>
                  <a:srgbClr val="002D02"/>
                </a:solidFill>
                <a:ea typeface="Open Sans Bold"/>
              </a:rPr>
              <a:t> </a:t>
            </a:r>
            <a:r>
              <a:rPr lang="en-US" sz="10500" b="1" spc="-418" dirty="0" err="1">
                <a:solidFill>
                  <a:srgbClr val="002D02"/>
                </a:solidFill>
                <a:ea typeface="Open Sans Bold"/>
              </a:rPr>
              <a:t>배경</a:t>
            </a:r>
            <a:endParaRPr lang="en-US" sz="10500" b="1" spc="-418" dirty="0">
              <a:solidFill>
                <a:srgbClr val="002D02"/>
              </a:solidFill>
              <a:ea typeface="Open Sans Bold"/>
            </a:endParaRPr>
          </a:p>
        </p:txBody>
      </p:sp>
      <p:pic>
        <p:nvPicPr>
          <p:cNvPr id="6" name="Picture 6"/>
          <p:cNvPicPr>
            <a:picLocks noChangeAspect="1"/>
          </p:cNvPicPr>
          <p:nvPr/>
        </p:nvPicPr>
        <p:blipFill>
          <a:blip r:embed="rId4"/>
          <a:srcRect t="282" b="282"/>
          <a:stretch>
            <a:fillRect/>
          </a:stretch>
        </p:blipFill>
        <p:spPr>
          <a:xfrm>
            <a:off x="1507937" y="7437769"/>
            <a:ext cx="15269841" cy="1116997"/>
          </a:xfrm>
          <a:prstGeom prst="rect">
            <a:avLst/>
          </a:prstGeom>
        </p:spPr>
      </p:pic>
      <p:sp>
        <p:nvSpPr>
          <p:cNvPr id="7" name="TextBox 7"/>
          <p:cNvSpPr txBox="1"/>
          <p:nvPr/>
        </p:nvSpPr>
        <p:spPr>
          <a:xfrm>
            <a:off x="3010997" y="7851159"/>
            <a:ext cx="4611565"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주제</a:t>
            </a:r>
            <a:r>
              <a:rPr lang="en-US" sz="2200" b="1" spc="-87" dirty="0">
                <a:solidFill>
                  <a:srgbClr val="002D02"/>
                </a:solidFill>
                <a:ea typeface="Open Sans Bold"/>
              </a:rPr>
              <a:t> </a:t>
            </a:r>
            <a:r>
              <a:rPr lang="en-US" sz="2200" b="1" spc="-87" dirty="0" err="1">
                <a:solidFill>
                  <a:srgbClr val="002D02"/>
                </a:solidFill>
                <a:ea typeface="Open Sans Bold"/>
              </a:rPr>
              <a:t>선정</a:t>
            </a:r>
            <a:r>
              <a:rPr lang="en-US" sz="2200" b="1" spc="-87" dirty="0">
                <a:solidFill>
                  <a:srgbClr val="002D02"/>
                </a:solidFill>
                <a:ea typeface="Open Sans Bold"/>
              </a:rPr>
              <a:t> </a:t>
            </a:r>
            <a:r>
              <a:rPr lang="en-US" sz="2200" b="1" spc="-87" dirty="0" err="1">
                <a:solidFill>
                  <a:srgbClr val="002D02"/>
                </a:solidFill>
                <a:ea typeface="Open Sans Bold"/>
              </a:rPr>
              <a:t>이유</a:t>
            </a:r>
            <a:endParaRPr lang="en-US" sz="2200" b="1" spc="-87" dirty="0">
              <a:solidFill>
                <a:srgbClr val="002D02"/>
              </a:solidFill>
              <a:ea typeface="Open Sans Bold"/>
            </a:endParaRPr>
          </a:p>
        </p:txBody>
      </p:sp>
      <p:pic>
        <p:nvPicPr>
          <p:cNvPr id="8" name="Picture 8"/>
          <p:cNvPicPr>
            <a:picLocks noChangeAspect="1"/>
          </p:cNvPicPr>
          <p:nvPr/>
        </p:nvPicPr>
        <p:blipFill>
          <a:blip r:embed="rId5"/>
          <a:srcRect t="484" b="484"/>
          <a:stretch>
            <a:fillRect/>
          </a:stretch>
        </p:blipFill>
        <p:spPr>
          <a:xfrm>
            <a:off x="2150716" y="7809190"/>
            <a:ext cx="623397" cy="374156"/>
          </a:xfrm>
          <a:prstGeom prst="rect">
            <a:avLst/>
          </a:prstGeom>
        </p:spPr>
      </p:pic>
      <p:sp>
        <p:nvSpPr>
          <p:cNvPr id="9" name="TextBox 9"/>
          <p:cNvSpPr txBox="1"/>
          <p:nvPr/>
        </p:nvSpPr>
        <p:spPr>
          <a:xfrm>
            <a:off x="2205830" y="7856279"/>
            <a:ext cx="513177"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1</a:t>
            </a:r>
          </a:p>
        </p:txBody>
      </p:sp>
      <p:sp>
        <p:nvSpPr>
          <p:cNvPr id="10" name="TextBox 10"/>
          <p:cNvSpPr txBox="1"/>
          <p:nvPr/>
        </p:nvSpPr>
        <p:spPr>
          <a:xfrm>
            <a:off x="7942945" y="7851158"/>
            <a:ext cx="4611565"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개발</a:t>
            </a:r>
            <a:r>
              <a:rPr lang="en-US" sz="2200" b="1" spc="-87" dirty="0">
                <a:solidFill>
                  <a:srgbClr val="002D02"/>
                </a:solidFill>
                <a:ea typeface="Open Sans Bold"/>
              </a:rPr>
              <a:t> </a:t>
            </a:r>
            <a:r>
              <a:rPr lang="en-US" sz="2200" b="1" spc="-87" dirty="0" err="1">
                <a:solidFill>
                  <a:srgbClr val="002D02"/>
                </a:solidFill>
                <a:ea typeface="Open Sans Bold"/>
              </a:rPr>
              <a:t>목적</a:t>
            </a:r>
            <a:endParaRPr lang="en-US" sz="2200" b="1" spc="-87" dirty="0">
              <a:solidFill>
                <a:srgbClr val="002D02"/>
              </a:solidFill>
              <a:ea typeface="Open Sans Bold"/>
            </a:endParaRPr>
          </a:p>
        </p:txBody>
      </p:sp>
      <p:pic>
        <p:nvPicPr>
          <p:cNvPr id="11" name="Picture 11"/>
          <p:cNvPicPr>
            <a:picLocks noChangeAspect="1"/>
          </p:cNvPicPr>
          <p:nvPr/>
        </p:nvPicPr>
        <p:blipFill>
          <a:blip r:embed="rId5"/>
          <a:srcRect t="484" b="484"/>
          <a:stretch>
            <a:fillRect/>
          </a:stretch>
        </p:blipFill>
        <p:spPr>
          <a:xfrm>
            <a:off x="7074680" y="7809190"/>
            <a:ext cx="623397" cy="374156"/>
          </a:xfrm>
          <a:prstGeom prst="rect">
            <a:avLst/>
          </a:prstGeom>
        </p:spPr>
      </p:pic>
      <p:sp>
        <p:nvSpPr>
          <p:cNvPr id="12" name="TextBox 12"/>
          <p:cNvSpPr txBox="1"/>
          <p:nvPr/>
        </p:nvSpPr>
        <p:spPr>
          <a:xfrm>
            <a:off x="7190726" y="7865447"/>
            <a:ext cx="372262"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2</a:t>
            </a:r>
          </a:p>
        </p:txBody>
      </p:sp>
      <p:sp>
        <p:nvSpPr>
          <p:cNvPr id="13" name="TextBox 13"/>
          <p:cNvSpPr txBox="1"/>
          <p:nvPr/>
        </p:nvSpPr>
        <p:spPr>
          <a:xfrm>
            <a:off x="12891786" y="7863037"/>
            <a:ext cx="4611565"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변수</a:t>
            </a:r>
            <a:r>
              <a:rPr lang="en-US" sz="2200" b="1" spc="-87" dirty="0">
                <a:solidFill>
                  <a:srgbClr val="002D02"/>
                </a:solidFill>
                <a:ea typeface="Open Sans Bold"/>
              </a:rPr>
              <a:t> </a:t>
            </a:r>
            <a:r>
              <a:rPr lang="en-US" sz="2200" b="1" spc="-87" dirty="0" err="1">
                <a:solidFill>
                  <a:srgbClr val="002D02"/>
                </a:solidFill>
                <a:ea typeface="Open Sans Bold"/>
              </a:rPr>
              <a:t>설정</a:t>
            </a:r>
            <a:r>
              <a:rPr lang="en-US" sz="2200" b="1" spc="-87" dirty="0">
                <a:solidFill>
                  <a:srgbClr val="002D02"/>
                </a:solidFill>
                <a:ea typeface="Open Sans Bold"/>
              </a:rPr>
              <a:t> 및 </a:t>
            </a:r>
            <a:r>
              <a:rPr lang="en-US" sz="2200" b="1" spc="-87" dirty="0" err="1">
                <a:solidFill>
                  <a:srgbClr val="002D02"/>
                </a:solidFill>
                <a:ea typeface="Open Sans Bold"/>
              </a:rPr>
              <a:t>개발</a:t>
            </a:r>
            <a:r>
              <a:rPr lang="en-US" sz="2200" b="1" spc="-87" dirty="0">
                <a:solidFill>
                  <a:srgbClr val="002D02"/>
                </a:solidFill>
                <a:ea typeface="Open Sans Bold"/>
              </a:rPr>
              <a:t> </a:t>
            </a:r>
            <a:r>
              <a:rPr lang="en-US" sz="2200" b="1" spc="-87" dirty="0" err="1">
                <a:solidFill>
                  <a:srgbClr val="002D02"/>
                </a:solidFill>
                <a:ea typeface="Open Sans Bold"/>
              </a:rPr>
              <a:t>환경</a:t>
            </a:r>
            <a:endParaRPr lang="en-US" sz="2200" b="1" spc="-87" dirty="0">
              <a:solidFill>
                <a:srgbClr val="002D02"/>
              </a:solidFill>
              <a:ea typeface="Open Sans Bold"/>
            </a:endParaRPr>
          </a:p>
        </p:txBody>
      </p:sp>
      <p:pic>
        <p:nvPicPr>
          <p:cNvPr id="14" name="Picture 14"/>
          <p:cNvPicPr>
            <a:picLocks noChangeAspect="1"/>
          </p:cNvPicPr>
          <p:nvPr/>
        </p:nvPicPr>
        <p:blipFill>
          <a:blip r:embed="rId5"/>
          <a:srcRect t="484" b="484"/>
          <a:stretch>
            <a:fillRect/>
          </a:stretch>
        </p:blipFill>
        <p:spPr>
          <a:xfrm>
            <a:off x="12033036" y="7812076"/>
            <a:ext cx="623397" cy="374156"/>
          </a:xfrm>
          <a:prstGeom prst="rect">
            <a:avLst/>
          </a:prstGeom>
        </p:spPr>
      </p:pic>
      <p:sp>
        <p:nvSpPr>
          <p:cNvPr id="15" name="TextBox 15"/>
          <p:cNvSpPr txBox="1"/>
          <p:nvPr/>
        </p:nvSpPr>
        <p:spPr>
          <a:xfrm>
            <a:off x="12176038" y="7865447"/>
            <a:ext cx="318343" cy="285750"/>
          </a:xfrm>
          <a:prstGeom prst="rect">
            <a:avLst/>
          </a:prstGeom>
        </p:spPr>
        <p:txBody>
          <a:bodyPr lIns="0" tIns="0" rIns="0" bIns="0" rtlCol="0" anchor="t">
            <a:spAutoFit/>
          </a:bodyPr>
          <a:lstStyle/>
          <a:p>
            <a:pPr algn="ctr">
              <a:lnSpc>
                <a:spcPts val="2160"/>
              </a:lnSpc>
            </a:pPr>
            <a:r>
              <a:rPr lang="en-US" sz="1800">
                <a:solidFill>
                  <a:srgbClr val="002D02"/>
                </a:solidFill>
                <a:latin typeface="Arimo Bold"/>
              </a:rPr>
              <a:t>3</a:t>
            </a:r>
          </a:p>
        </p:txBody>
      </p:sp>
      <p:pic>
        <p:nvPicPr>
          <p:cNvPr id="16" name="Picture 16"/>
          <p:cNvPicPr>
            <a:picLocks noChangeAspect="1"/>
          </p:cNvPicPr>
          <p:nvPr/>
        </p:nvPicPr>
        <p:blipFill>
          <a:blip r:embed="rId6"/>
          <a:srcRect l="565" r="565"/>
          <a:stretch>
            <a:fillRect/>
          </a:stretch>
        </p:blipFill>
        <p:spPr>
          <a:xfrm rot="-5400000">
            <a:off x="6223162" y="7944155"/>
            <a:ext cx="402811" cy="104224"/>
          </a:xfrm>
          <a:prstGeom prst="rect">
            <a:avLst/>
          </a:prstGeom>
        </p:spPr>
      </p:pic>
      <p:pic>
        <p:nvPicPr>
          <p:cNvPr id="17" name="Picture 17"/>
          <p:cNvPicPr>
            <a:picLocks noChangeAspect="1"/>
          </p:cNvPicPr>
          <p:nvPr/>
        </p:nvPicPr>
        <p:blipFill>
          <a:blip r:embed="rId6"/>
          <a:srcRect l="565" r="565"/>
          <a:stretch>
            <a:fillRect/>
          </a:stretch>
        </p:blipFill>
        <p:spPr>
          <a:xfrm rot="-5400000">
            <a:off x="11185868" y="7944155"/>
            <a:ext cx="402811" cy="104224"/>
          </a:xfrm>
          <a:prstGeom prst="rect">
            <a:avLst/>
          </a:prstGeom>
        </p:spPr>
      </p:pic>
      <p:sp>
        <p:nvSpPr>
          <p:cNvPr id="18" name="TextBox 18"/>
          <p:cNvSpPr txBox="1"/>
          <p:nvPr/>
        </p:nvSpPr>
        <p:spPr>
          <a:xfrm>
            <a:off x="2457491" y="2604369"/>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첫번째</a:t>
            </a:r>
            <a:r>
              <a:rPr lang="en-US" sz="1800" b="1" spc="-71" dirty="0">
                <a:solidFill>
                  <a:srgbClr val="002D02"/>
                </a:solidFill>
                <a:ea typeface="Open Sans"/>
              </a:rPr>
              <a:t> </a:t>
            </a:r>
            <a:r>
              <a:rPr lang="en-US" sz="1800" b="1" spc="-71" dirty="0" err="1">
                <a:solidFill>
                  <a:srgbClr val="002D02"/>
                </a:solidFill>
                <a:ea typeface="Open Sans"/>
              </a:rPr>
              <a:t>목차</a:t>
            </a:r>
            <a:endParaRPr lang="en-US" sz="1800" b="1" spc="-71" dirty="0">
              <a:solidFill>
                <a:srgbClr val="002D02"/>
              </a:solidFill>
              <a:ea typeface="Open Sans"/>
            </a:endParaRPr>
          </a:p>
        </p:txBody>
      </p:sp>
      <p:pic>
        <p:nvPicPr>
          <p:cNvPr id="19" name="Picture 19"/>
          <p:cNvPicPr>
            <a:picLocks noChangeAspect="1"/>
          </p:cNvPicPr>
          <p:nvPr/>
        </p:nvPicPr>
        <p:blipFill>
          <a:blip r:embed="rId7"/>
          <a:srcRect l="64" r="64"/>
          <a:stretch>
            <a:fillRect/>
          </a:stretch>
        </p:blipFill>
        <p:spPr>
          <a:xfrm>
            <a:off x="11000183" y="2669469"/>
            <a:ext cx="4828800" cy="441622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7" y="43661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3072852" y="1497746"/>
            <a:ext cx="634000" cy="380519"/>
          </a:xfrm>
          <a:prstGeom prst="rect">
            <a:avLst/>
          </a:prstGeom>
        </p:spPr>
      </p:pic>
      <p:grpSp>
        <p:nvGrpSpPr>
          <p:cNvPr id="6" name="Group 6"/>
          <p:cNvGrpSpPr/>
          <p:nvPr/>
        </p:nvGrpSpPr>
        <p:grpSpPr>
          <a:xfrm>
            <a:off x="1028700" y="3157010"/>
            <a:ext cx="3578785" cy="2947552"/>
            <a:chOff x="0" y="0"/>
            <a:chExt cx="942561" cy="776310"/>
          </a:xfrm>
        </p:grpSpPr>
        <p:sp>
          <p:nvSpPr>
            <p:cNvPr id="7" name="Freeform 7"/>
            <p:cNvSpPr/>
            <p:nvPr/>
          </p:nvSpPr>
          <p:spPr>
            <a:xfrm>
              <a:off x="0" y="0"/>
              <a:ext cx="942561" cy="776310"/>
            </a:xfrm>
            <a:custGeom>
              <a:avLst/>
              <a:gdLst/>
              <a:ahLst/>
              <a:cxnLst/>
              <a:rect l="l" t="t" r="r" b="b"/>
              <a:pathLst>
                <a:path w="942561" h="776310">
                  <a:moveTo>
                    <a:pt x="110327" y="0"/>
                  </a:moveTo>
                  <a:lnTo>
                    <a:pt x="832233" y="0"/>
                  </a:lnTo>
                  <a:cubicBezTo>
                    <a:pt x="893165" y="0"/>
                    <a:pt x="942561" y="49395"/>
                    <a:pt x="942561" y="110327"/>
                  </a:cubicBezTo>
                  <a:lnTo>
                    <a:pt x="942561" y="665983"/>
                  </a:lnTo>
                  <a:cubicBezTo>
                    <a:pt x="942561" y="726915"/>
                    <a:pt x="893165" y="776310"/>
                    <a:pt x="832233" y="776310"/>
                  </a:cubicBezTo>
                  <a:lnTo>
                    <a:pt x="110327" y="776310"/>
                  </a:lnTo>
                  <a:cubicBezTo>
                    <a:pt x="49395" y="776310"/>
                    <a:pt x="0" y="726915"/>
                    <a:pt x="0" y="665983"/>
                  </a:cubicBezTo>
                  <a:lnTo>
                    <a:pt x="0" y="110327"/>
                  </a:lnTo>
                  <a:cubicBezTo>
                    <a:pt x="0" y="49395"/>
                    <a:pt x="49395" y="0"/>
                    <a:pt x="110327" y="0"/>
                  </a:cubicBezTo>
                  <a:close/>
                </a:path>
              </a:pathLst>
            </a:custGeom>
            <a:solidFill>
              <a:srgbClr val="FFF50C">
                <a:alpha val="25882"/>
              </a:srgbClr>
            </a:solidFill>
            <a:ln w="47625">
              <a:solidFill>
                <a:srgbClr val="F4EA01">
                  <a:alpha val="25882"/>
                </a:srgbClr>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9" name="TextBox 9"/>
          <p:cNvSpPr txBox="1"/>
          <p:nvPr/>
        </p:nvSpPr>
        <p:spPr>
          <a:xfrm>
            <a:off x="1200205" y="3425607"/>
            <a:ext cx="3325940" cy="2493717"/>
          </a:xfrm>
          <a:prstGeom prst="rect">
            <a:avLst/>
          </a:prstGeom>
        </p:spPr>
        <p:txBody>
          <a:bodyPr lIns="0" tIns="0" rIns="0" bIns="0" rtlCol="0" anchor="t">
            <a:spAutoFit/>
          </a:bodyPr>
          <a:lstStyle/>
          <a:p>
            <a:pPr>
              <a:lnSpc>
                <a:spcPts val="3357"/>
              </a:lnSpc>
            </a:pPr>
            <a:r>
              <a:rPr lang="en-US" sz="2098" spc="-81">
                <a:solidFill>
                  <a:srgbClr val="002D02"/>
                </a:solidFill>
                <a:latin typeface="210 합창단 L"/>
              </a:rPr>
              <a:t>1. 월별 비정상출결 건 수의 </a:t>
            </a:r>
          </a:p>
          <a:p>
            <a:pPr>
              <a:lnSpc>
                <a:spcPts val="3357"/>
              </a:lnSpc>
            </a:pPr>
            <a:r>
              <a:rPr lang="en-US" sz="2098" spc="-81">
                <a:solidFill>
                  <a:srgbClr val="002D02"/>
                </a:solidFill>
                <a:latin typeface="210 합창단 L"/>
              </a:rPr>
              <a:t>   </a:t>
            </a:r>
            <a:r>
              <a:rPr lang="en-US" sz="2098" spc="-81">
                <a:solidFill>
                  <a:srgbClr val="002D02"/>
                </a:solidFill>
                <a:ea typeface="210 합창단 L"/>
              </a:rPr>
              <a:t>추이를 알 수 있음</a:t>
            </a:r>
          </a:p>
          <a:p>
            <a:pPr>
              <a:lnSpc>
                <a:spcPts val="3357"/>
              </a:lnSpc>
            </a:pPr>
            <a:r>
              <a:rPr lang="en-US" sz="2098" spc="-81">
                <a:solidFill>
                  <a:srgbClr val="002D02"/>
                </a:solidFill>
                <a:latin typeface="210 합창단 L"/>
              </a:rPr>
              <a:t>2. 조퇴와 결석의 상관관계</a:t>
            </a:r>
          </a:p>
          <a:p>
            <a:pPr>
              <a:lnSpc>
                <a:spcPts val="3357"/>
              </a:lnSpc>
            </a:pPr>
            <a:r>
              <a:rPr lang="en-US" sz="2098" spc="-81">
                <a:solidFill>
                  <a:srgbClr val="002D02"/>
                </a:solidFill>
                <a:latin typeface="210 합창단 L"/>
              </a:rPr>
              <a:t>3.  지각은 영향이 작음</a:t>
            </a:r>
          </a:p>
          <a:p>
            <a:pPr>
              <a:lnSpc>
                <a:spcPts val="3357"/>
              </a:lnSpc>
            </a:pPr>
            <a:r>
              <a:rPr lang="en-US" sz="2098" spc="-81">
                <a:solidFill>
                  <a:srgbClr val="002D02"/>
                </a:solidFill>
                <a:latin typeface="210 합창단 L"/>
              </a:rPr>
              <a:t>4. 11월 결석, 조퇴 변동량이 </a:t>
            </a:r>
          </a:p>
          <a:p>
            <a:pPr>
              <a:lnSpc>
                <a:spcPts val="3357"/>
              </a:lnSpc>
            </a:pPr>
            <a:r>
              <a:rPr lang="en-US" sz="2098" spc="-83">
                <a:solidFill>
                  <a:srgbClr val="002D02"/>
                </a:solidFill>
                <a:latin typeface="210 합창단 L"/>
              </a:rPr>
              <a:t>     </a:t>
            </a:r>
            <a:r>
              <a:rPr lang="en-US" sz="2098" spc="-83">
                <a:solidFill>
                  <a:srgbClr val="002D02"/>
                </a:solidFill>
                <a:ea typeface="210 합창단 L"/>
              </a:rPr>
              <a:t>가장 크게 나타남 </a:t>
            </a:r>
          </a:p>
        </p:txBody>
      </p:sp>
      <p:pic>
        <p:nvPicPr>
          <p:cNvPr id="10" name="Picture 10"/>
          <p:cNvPicPr>
            <a:picLocks noChangeAspect="1"/>
          </p:cNvPicPr>
          <p:nvPr/>
        </p:nvPicPr>
        <p:blipFill>
          <a:blip r:embed="rId6"/>
          <a:srcRect/>
          <a:stretch>
            <a:fillRect/>
          </a:stretch>
        </p:blipFill>
        <p:spPr>
          <a:xfrm>
            <a:off x="5041851" y="2116644"/>
            <a:ext cx="11902254" cy="7772358"/>
          </a:xfrm>
          <a:prstGeom prst="rect">
            <a:avLst/>
          </a:prstGeom>
        </p:spPr>
      </p:pic>
      <p:grpSp>
        <p:nvGrpSpPr>
          <p:cNvPr id="11" name="Group 11"/>
          <p:cNvGrpSpPr/>
          <p:nvPr/>
        </p:nvGrpSpPr>
        <p:grpSpPr>
          <a:xfrm>
            <a:off x="7903445" y="6072027"/>
            <a:ext cx="8756718" cy="3262020"/>
            <a:chOff x="0" y="0"/>
            <a:chExt cx="2306296" cy="859133"/>
          </a:xfrm>
        </p:grpSpPr>
        <p:sp>
          <p:nvSpPr>
            <p:cNvPr id="12" name="Freeform 12"/>
            <p:cNvSpPr/>
            <p:nvPr/>
          </p:nvSpPr>
          <p:spPr>
            <a:xfrm>
              <a:off x="0" y="0"/>
              <a:ext cx="2306296" cy="859133"/>
            </a:xfrm>
            <a:custGeom>
              <a:avLst/>
              <a:gdLst/>
              <a:ahLst/>
              <a:cxnLst/>
              <a:rect l="l" t="t" r="r" b="b"/>
              <a:pathLst>
                <a:path w="2306296" h="859133">
                  <a:moveTo>
                    <a:pt x="0" y="0"/>
                  </a:moveTo>
                  <a:lnTo>
                    <a:pt x="2306296" y="0"/>
                  </a:lnTo>
                  <a:lnTo>
                    <a:pt x="2306296" y="859133"/>
                  </a:lnTo>
                  <a:lnTo>
                    <a:pt x="0" y="859133"/>
                  </a:lnTo>
                  <a:close/>
                </a:path>
              </a:pathLst>
            </a:custGeom>
            <a:solidFill>
              <a:srgbClr val="000000">
                <a:alpha val="0"/>
              </a:srgbClr>
            </a:solidFill>
            <a:ln w="57150">
              <a:solidFill>
                <a:srgbClr val="0085CD"/>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4" name="Group 14"/>
          <p:cNvGrpSpPr/>
          <p:nvPr/>
        </p:nvGrpSpPr>
        <p:grpSpPr>
          <a:xfrm>
            <a:off x="7893920" y="2750009"/>
            <a:ext cx="8766243" cy="3322018"/>
            <a:chOff x="0" y="0"/>
            <a:chExt cx="2308805" cy="874935"/>
          </a:xfrm>
        </p:grpSpPr>
        <p:sp>
          <p:nvSpPr>
            <p:cNvPr id="15" name="Freeform 15"/>
            <p:cNvSpPr/>
            <p:nvPr/>
          </p:nvSpPr>
          <p:spPr>
            <a:xfrm>
              <a:off x="0" y="0"/>
              <a:ext cx="2308805" cy="874935"/>
            </a:xfrm>
            <a:custGeom>
              <a:avLst/>
              <a:gdLst/>
              <a:ahLst/>
              <a:cxnLst/>
              <a:rect l="l" t="t" r="r" b="b"/>
              <a:pathLst>
                <a:path w="2308805" h="874935">
                  <a:moveTo>
                    <a:pt x="0" y="0"/>
                  </a:moveTo>
                  <a:lnTo>
                    <a:pt x="2308805" y="0"/>
                  </a:lnTo>
                  <a:lnTo>
                    <a:pt x="2308805" y="874935"/>
                  </a:lnTo>
                  <a:lnTo>
                    <a:pt x="0" y="874935"/>
                  </a:lnTo>
                  <a:close/>
                </a:path>
              </a:pathLst>
            </a:custGeom>
            <a:solidFill>
              <a:srgbClr val="000000">
                <a:alpha val="0"/>
              </a:srgbClr>
            </a:solidFill>
            <a:ln w="57150">
              <a:solidFill>
                <a:srgbClr val="FFF50C"/>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7" name="Group 17"/>
          <p:cNvGrpSpPr/>
          <p:nvPr/>
        </p:nvGrpSpPr>
        <p:grpSpPr>
          <a:xfrm>
            <a:off x="5547991" y="3999040"/>
            <a:ext cx="1333607" cy="443598"/>
            <a:chOff x="0" y="0"/>
            <a:chExt cx="351238" cy="116832"/>
          </a:xfrm>
        </p:grpSpPr>
        <p:sp>
          <p:nvSpPr>
            <p:cNvPr id="18" name="Freeform 18"/>
            <p:cNvSpPr/>
            <p:nvPr/>
          </p:nvSpPr>
          <p:spPr>
            <a:xfrm>
              <a:off x="0" y="0"/>
              <a:ext cx="351238" cy="116832"/>
            </a:xfrm>
            <a:custGeom>
              <a:avLst/>
              <a:gdLst/>
              <a:ahLst/>
              <a:cxnLst/>
              <a:rect l="l" t="t" r="r" b="b"/>
              <a:pathLst>
                <a:path w="351238" h="116832">
                  <a:moveTo>
                    <a:pt x="0" y="0"/>
                  </a:moveTo>
                  <a:lnTo>
                    <a:pt x="351238" y="0"/>
                  </a:lnTo>
                  <a:lnTo>
                    <a:pt x="351238" y="116832"/>
                  </a:lnTo>
                  <a:lnTo>
                    <a:pt x="0" y="116832"/>
                  </a:lnTo>
                  <a:close/>
                </a:path>
              </a:pathLst>
            </a:custGeom>
            <a:solidFill>
              <a:srgbClr val="000000">
                <a:alpha val="0"/>
              </a:srgbClr>
            </a:solidFill>
            <a:ln w="66675">
              <a:solidFill>
                <a:srgbClr val="FFF50C"/>
              </a:solidFill>
            </a:ln>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1" name="AutoShape 21"/>
          <p:cNvSpPr/>
          <p:nvPr/>
        </p:nvSpPr>
        <p:spPr>
          <a:xfrm rot="-10785456">
            <a:off x="4526130" y="7870801"/>
            <a:ext cx="3377330" cy="0"/>
          </a:xfrm>
          <a:prstGeom prst="line">
            <a:avLst/>
          </a:prstGeom>
          <a:ln w="57150" cap="flat">
            <a:solidFill>
              <a:srgbClr val="0085CD"/>
            </a:solidFill>
            <a:prstDash val="solid"/>
            <a:headEnd type="none" w="sm" len="sm"/>
            <a:tailEnd type="triangle" w="lg" len="med"/>
          </a:ln>
        </p:spPr>
      </p:sp>
      <p:grpSp>
        <p:nvGrpSpPr>
          <p:cNvPr id="22" name="Group 22"/>
          <p:cNvGrpSpPr/>
          <p:nvPr/>
        </p:nvGrpSpPr>
        <p:grpSpPr>
          <a:xfrm>
            <a:off x="1028700" y="6923267"/>
            <a:ext cx="3497445" cy="1937930"/>
            <a:chOff x="0" y="0"/>
            <a:chExt cx="921138" cy="510401"/>
          </a:xfrm>
        </p:grpSpPr>
        <p:sp>
          <p:nvSpPr>
            <p:cNvPr id="23" name="Freeform 23"/>
            <p:cNvSpPr/>
            <p:nvPr/>
          </p:nvSpPr>
          <p:spPr>
            <a:xfrm>
              <a:off x="0" y="0"/>
              <a:ext cx="921138" cy="510401"/>
            </a:xfrm>
            <a:custGeom>
              <a:avLst/>
              <a:gdLst/>
              <a:ahLst/>
              <a:cxnLst/>
              <a:rect l="l" t="t" r="r" b="b"/>
              <a:pathLst>
                <a:path w="921138" h="510401">
                  <a:moveTo>
                    <a:pt x="112893" y="0"/>
                  </a:moveTo>
                  <a:lnTo>
                    <a:pt x="808245" y="0"/>
                  </a:lnTo>
                  <a:cubicBezTo>
                    <a:pt x="838186" y="0"/>
                    <a:pt x="866900" y="11894"/>
                    <a:pt x="888072" y="33066"/>
                  </a:cubicBezTo>
                  <a:cubicBezTo>
                    <a:pt x="909244" y="54237"/>
                    <a:pt x="921138" y="82952"/>
                    <a:pt x="921138" y="112893"/>
                  </a:cubicBezTo>
                  <a:lnTo>
                    <a:pt x="921138" y="397508"/>
                  </a:lnTo>
                  <a:cubicBezTo>
                    <a:pt x="921138" y="427449"/>
                    <a:pt x="909244" y="456164"/>
                    <a:pt x="888072" y="477336"/>
                  </a:cubicBezTo>
                  <a:cubicBezTo>
                    <a:pt x="866900" y="498507"/>
                    <a:pt x="838186" y="510401"/>
                    <a:pt x="808245" y="510401"/>
                  </a:cubicBezTo>
                  <a:lnTo>
                    <a:pt x="112893" y="510401"/>
                  </a:lnTo>
                  <a:cubicBezTo>
                    <a:pt x="82952" y="510401"/>
                    <a:pt x="54237" y="498507"/>
                    <a:pt x="33066" y="477336"/>
                  </a:cubicBezTo>
                  <a:cubicBezTo>
                    <a:pt x="11894" y="456164"/>
                    <a:pt x="0" y="427449"/>
                    <a:pt x="0" y="397508"/>
                  </a:cubicBezTo>
                  <a:lnTo>
                    <a:pt x="0" y="112893"/>
                  </a:lnTo>
                  <a:cubicBezTo>
                    <a:pt x="0" y="82952"/>
                    <a:pt x="11894" y="54237"/>
                    <a:pt x="33066" y="33066"/>
                  </a:cubicBezTo>
                  <a:cubicBezTo>
                    <a:pt x="54237" y="11894"/>
                    <a:pt x="82952" y="0"/>
                    <a:pt x="112893" y="0"/>
                  </a:cubicBezTo>
                  <a:close/>
                </a:path>
              </a:pathLst>
            </a:custGeom>
            <a:solidFill>
              <a:srgbClr val="0085CD">
                <a:alpha val="25882"/>
              </a:srgbClr>
            </a:solidFill>
            <a:ln w="47625">
              <a:solidFill>
                <a:srgbClr val="0085CD">
                  <a:alpha val="25882"/>
                </a:srgbClr>
              </a:solidFill>
            </a:ln>
          </p:spPr>
        </p:sp>
        <p:sp>
          <p:nvSpPr>
            <p:cNvPr id="24" name="TextBox 24"/>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5" name="TextBox 25"/>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26" name="TextBox 26"/>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27" name="TextBox 27"/>
          <p:cNvSpPr txBox="1"/>
          <p:nvPr/>
        </p:nvSpPr>
        <p:spPr>
          <a:xfrm>
            <a:off x="13174657" y="1604919"/>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#7</a:t>
            </a:r>
          </a:p>
        </p:txBody>
      </p:sp>
      <p:sp>
        <p:nvSpPr>
          <p:cNvPr id="28" name="TextBox 28"/>
          <p:cNvSpPr txBox="1"/>
          <p:nvPr/>
        </p:nvSpPr>
        <p:spPr>
          <a:xfrm>
            <a:off x="13851510" y="1449894"/>
            <a:ext cx="2929848" cy="466725"/>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데이터 비교 분석</a:t>
            </a:r>
          </a:p>
        </p:txBody>
      </p:sp>
      <p:sp>
        <p:nvSpPr>
          <p:cNvPr id="29" name="TextBox 29"/>
          <p:cNvSpPr txBox="1"/>
          <p:nvPr/>
        </p:nvSpPr>
        <p:spPr>
          <a:xfrm>
            <a:off x="1271809" y="7047537"/>
            <a:ext cx="3182732" cy="2180084"/>
          </a:xfrm>
          <a:prstGeom prst="rect">
            <a:avLst/>
          </a:prstGeom>
        </p:spPr>
        <p:txBody>
          <a:bodyPr lIns="0" tIns="0" rIns="0" bIns="0" rtlCol="0" anchor="t">
            <a:spAutoFit/>
          </a:bodyPr>
          <a:lstStyle/>
          <a:p>
            <a:pPr marL="226545" lvl="1" algn="just">
              <a:lnSpc>
                <a:spcPts val="3357"/>
              </a:lnSpc>
            </a:pPr>
            <a:r>
              <a:rPr lang="en-US" altLang="ko-KR" sz="2098" spc="-81" dirty="0" smtClean="0">
                <a:solidFill>
                  <a:srgbClr val="002D02"/>
                </a:solidFill>
                <a:latin typeface="210 합창단 L"/>
              </a:rPr>
              <a:t>1. </a:t>
            </a:r>
            <a:r>
              <a:rPr lang="en-US" sz="2098" spc="-81" dirty="0" err="1" smtClean="0">
                <a:solidFill>
                  <a:srgbClr val="002D02"/>
                </a:solidFill>
                <a:ea typeface="210 합창단 L"/>
              </a:rPr>
              <a:t>월별</a:t>
            </a:r>
            <a:r>
              <a:rPr lang="en-US" sz="2098" spc="-81" dirty="0" smtClean="0">
                <a:solidFill>
                  <a:srgbClr val="002D02"/>
                </a:solidFill>
                <a:ea typeface="210 합창단 L"/>
              </a:rPr>
              <a:t> </a:t>
            </a:r>
            <a:r>
              <a:rPr lang="en-US" sz="2098" spc="-81" dirty="0" err="1">
                <a:solidFill>
                  <a:srgbClr val="002D02"/>
                </a:solidFill>
                <a:ea typeface="210 합창단 L"/>
              </a:rPr>
              <a:t>출석률은</a:t>
            </a:r>
            <a:r>
              <a:rPr lang="en-US" sz="2098" spc="-81" dirty="0">
                <a:solidFill>
                  <a:srgbClr val="002D02"/>
                </a:solidFill>
                <a:ea typeface="210 합창단 L"/>
              </a:rPr>
              <a:t> </a:t>
            </a:r>
            <a:r>
              <a:rPr lang="en-US" sz="2098" spc="-81" dirty="0" err="1">
                <a:solidFill>
                  <a:srgbClr val="002D02"/>
                </a:solidFill>
                <a:ea typeface="210 합창단 L"/>
              </a:rPr>
              <a:t>시간이</a:t>
            </a:r>
            <a:r>
              <a:rPr lang="en-US" sz="2098" spc="-81" dirty="0">
                <a:solidFill>
                  <a:srgbClr val="002D02"/>
                </a:solidFill>
                <a:ea typeface="210 합창단 L"/>
              </a:rPr>
              <a:t> </a:t>
            </a:r>
          </a:p>
          <a:p>
            <a:pPr algn="just">
              <a:lnSpc>
                <a:spcPts val="3357"/>
              </a:lnSpc>
            </a:pPr>
            <a:r>
              <a:rPr lang="en-US" sz="2098" spc="-81" dirty="0">
                <a:solidFill>
                  <a:srgbClr val="002D02"/>
                </a:solidFill>
                <a:latin typeface="210 합창단 L"/>
              </a:rPr>
              <a:t>      </a:t>
            </a:r>
            <a:r>
              <a:rPr lang="en-US" sz="2098" spc="-81" dirty="0" err="1">
                <a:solidFill>
                  <a:srgbClr val="002D02"/>
                </a:solidFill>
                <a:ea typeface="210 합창단 L"/>
              </a:rPr>
              <a:t>흐름에</a:t>
            </a:r>
            <a:r>
              <a:rPr lang="en-US" sz="2098" spc="-81" dirty="0">
                <a:solidFill>
                  <a:srgbClr val="002D02"/>
                </a:solidFill>
                <a:ea typeface="210 합창단 L"/>
              </a:rPr>
              <a:t> </a:t>
            </a:r>
            <a:r>
              <a:rPr lang="en-US" sz="2098" spc="-81" dirty="0" err="1">
                <a:solidFill>
                  <a:srgbClr val="002D02"/>
                </a:solidFill>
                <a:ea typeface="210 합창단 L"/>
              </a:rPr>
              <a:t>따라</a:t>
            </a:r>
            <a:r>
              <a:rPr lang="en-US" sz="2098" spc="-81" dirty="0">
                <a:solidFill>
                  <a:srgbClr val="002D02"/>
                </a:solidFill>
                <a:ea typeface="210 합창단 L"/>
              </a:rPr>
              <a:t> </a:t>
            </a:r>
            <a:r>
              <a:rPr lang="en-US" sz="2098" spc="-81" dirty="0" err="1">
                <a:solidFill>
                  <a:srgbClr val="002D02"/>
                </a:solidFill>
                <a:ea typeface="210 합창단 L"/>
              </a:rPr>
              <a:t>우하향</a:t>
            </a:r>
            <a:endParaRPr lang="en-US" sz="2098" spc="-81" dirty="0">
              <a:solidFill>
                <a:srgbClr val="002D02"/>
              </a:solidFill>
              <a:ea typeface="210 합창단 L"/>
            </a:endParaRPr>
          </a:p>
          <a:p>
            <a:pPr algn="just">
              <a:lnSpc>
                <a:spcPts val="3357"/>
              </a:lnSpc>
            </a:pPr>
            <a:r>
              <a:rPr lang="en-US" sz="2098" spc="-81" dirty="0">
                <a:solidFill>
                  <a:srgbClr val="002D02"/>
                </a:solidFill>
                <a:latin typeface="210 합창단 L"/>
              </a:rPr>
              <a:t>   2. 11월 </a:t>
            </a:r>
            <a:r>
              <a:rPr lang="en-US" sz="2098" spc="-81" dirty="0" err="1">
                <a:solidFill>
                  <a:srgbClr val="002D02"/>
                </a:solidFill>
                <a:latin typeface="210 합창단 L"/>
              </a:rPr>
              <a:t>출석률이</a:t>
            </a:r>
            <a:r>
              <a:rPr lang="en-US" sz="2098" spc="-81" dirty="0">
                <a:solidFill>
                  <a:srgbClr val="002D02"/>
                </a:solidFill>
                <a:latin typeface="210 합창단 L"/>
              </a:rPr>
              <a:t> </a:t>
            </a:r>
            <a:r>
              <a:rPr lang="en-US" sz="2098" spc="-81" dirty="0" err="1">
                <a:solidFill>
                  <a:srgbClr val="002D02"/>
                </a:solidFill>
                <a:latin typeface="210 합창단 L"/>
              </a:rPr>
              <a:t>가장</a:t>
            </a:r>
            <a:r>
              <a:rPr lang="en-US" sz="2098" spc="-81" dirty="0">
                <a:solidFill>
                  <a:srgbClr val="002D02"/>
                </a:solidFill>
                <a:latin typeface="210 합창단 L"/>
              </a:rPr>
              <a:t> </a:t>
            </a:r>
          </a:p>
          <a:p>
            <a:pPr algn="just">
              <a:lnSpc>
                <a:spcPts val="3357"/>
              </a:lnSpc>
            </a:pPr>
            <a:r>
              <a:rPr lang="en-US" sz="2098" spc="-81" dirty="0">
                <a:solidFill>
                  <a:srgbClr val="002D02"/>
                </a:solidFill>
                <a:latin typeface="210 합창단 L"/>
              </a:rPr>
              <a:t>       </a:t>
            </a:r>
            <a:r>
              <a:rPr lang="en-US" sz="2098" spc="-81" dirty="0" err="1">
                <a:solidFill>
                  <a:srgbClr val="002D02"/>
                </a:solidFill>
                <a:latin typeface="210 합창단 L"/>
              </a:rPr>
              <a:t>크게</a:t>
            </a:r>
            <a:r>
              <a:rPr lang="en-US" sz="2098" spc="-81" dirty="0">
                <a:solidFill>
                  <a:srgbClr val="002D02"/>
                </a:solidFill>
                <a:latin typeface="210 합창단 L"/>
              </a:rPr>
              <a:t> </a:t>
            </a:r>
            <a:r>
              <a:rPr lang="en-US" sz="2098" spc="-81" dirty="0" err="1">
                <a:solidFill>
                  <a:srgbClr val="002D02"/>
                </a:solidFill>
                <a:latin typeface="210 합창단 L"/>
              </a:rPr>
              <a:t>감소함</a:t>
            </a:r>
            <a:endParaRPr lang="en-US" sz="2098" spc="-81" dirty="0">
              <a:solidFill>
                <a:srgbClr val="002D02"/>
              </a:solidFill>
              <a:latin typeface="210 합창단 L"/>
            </a:endParaRPr>
          </a:p>
          <a:p>
            <a:pPr algn="just">
              <a:lnSpc>
                <a:spcPts val="3357"/>
              </a:lnSpc>
            </a:pPr>
            <a:endParaRPr lang="en-US" sz="2098" spc="-81" dirty="0">
              <a:solidFill>
                <a:srgbClr val="002D02"/>
              </a:solidFill>
              <a:latin typeface="210 합창단 L"/>
            </a:endParaRPr>
          </a:p>
        </p:txBody>
      </p:sp>
      <p:cxnSp>
        <p:nvCxnSpPr>
          <p:cNvPr id="31" name="꺾인 연결선 30"/>
          <p:cNvCxnSpPr/>
          <p:nvPr/>
        </p:nvCxnSpPr>
        <p:spPr>
          <a:xfrm rot="10800000">
            <a:off x="4620939" y="4788489"/>
            <a:ext cx="3272980" cy="1047621"/>
          </a:xfrm>
          <a:prstGeom prst="bentConnector3">
            <a:avLst/>
          </a:prstGeom>
          <a:ln w="76200">
            <a:solidFill>
              <a:srgbClr val="F4EA0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1170" y="1256153"/>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40099"/>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1547716" y="1497773"/>
            <a:ext cx="634000" cy="380519"/>
          </a:xfrm>
          <a:prstGeom prst="rect">
            <a:avLst/>
          </a:prstGeom>
        </p:spPr>
      </p:pic>
      <p:grpSp>
        <p:nvGrpSpPr>
          <p:cNvPr id="6" name="Group 6"/>
          <p:cNvGrpSpPr/>
          <p:nvPr/>
        </p:nvGrpSpPr>
        <p:grpSpPr>
          <a:xfrm>
            <a:off x="962131" y="2893922"/>
            <a:ext cx="3175326" cy="3088423"/>
            <a:chOff x="0" y="0"/>
            <a:chExt cx="836300" cy="813412"/>
          </a:xfrm>
        </p:grpSpPr>
        <p:sp>
          <p:nvSpPr>
            <p:cNvPr id="7" name="Freeform 7"/>
            <p:cNvSpPr/>
            <p:nvPr/>
          </p:nvSpPr>
          <p:spPr>
            <a:xfrm>
              <a:off x="0" y="0"/>
              <a:ext cx="836300" cy="813412"/>
            </a:xfrm>
            <a:custGeom>
              <a:avLst/>
              <a:gdLst/>
              <a:ahLst/>
              <a:cxnLst/>
              <a:rect l="l" t="t" r="r" b="b"/>
              <a:pathLst>
                <a:path w="836300" h="813412">
                  <a:moveTo>
                    <a:pt x="124346" y="0"/>
                  </a:moveTo>
                  <a:lnTo>
                    <a:pt x="711954" y="0"/>
                  </a:lnTo>
                  <a:cubicBezTo>
                    <a:pt x="780629" y="0"/>
                    <a:pt x="836300" y="55671"/>
                    <a:pt x="836300" y="124346"/>
                  </a:cubicBezTo>
                  <a:lnTo>
                    <a:pt x="836300" y="689066"/>
                  </a:lnTo>
                  <a:cubicBezTo>
                    <a:pt x="836300" y="757740"/>
                    <a:pt x="780629" y="813412"/>
                    <a:pt x="711954" y="813412"/>
                  </a:cubicBezTo>
                  <a:lnTo>
                    <a:pt x="124346" y="813412"/>
                  </a:lnTo>
                  <a:cubicBezTo>
                    <a:pt x="55671" y="813412"/>
                    <a:pt x="0" y="757740"/>
                    <a:pt x="0" y="689066"/>
                  </a:cubicBezTo>
                  <a:lnTo>
                    <a:pt x="0" y="124346"/>
                  </a:lnTo>
                  <a:cubicBezTo>
                    <a:pt x="0" y="55671"/>
                    <a:pt x="55671" y="0"/>
                    <a:pt x="124346" y="0"/>
                  </a:cubicBezTo>
                  <a:close/>
                </a:path>
              </a:pathLst>
            </a:custGeom>
            <a:solidFill>
              <a:srgbClr val="FFF50C">
                <a:alpha val="25882"/>
              </a:srgbClr>
            </a:solidFill>
            <a:ln w="47625">
              <a:solidFill>
                <a:srgbClr val="F4EA01">
                  <a:alpha val="25882"/>
                </a:srgbClr>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9" name="TextBox 9"/>
          <p:cNvSpPr txBox="1"/>
          <p:nvPr/>
        </p:nvSpPr>
        <p:spPr>
          <a:xfrm>
            <a:off x="1123035" y="3093848"/>
            <a:ext cx="2862936" cy="2565472"/>
          </a:xfrm>
          <a:prstGeom prst="rect">
            <a:avLst/>
          </a:prstGeom>
        </p:spPr>
        <p:txBody>
          <a:bodyPr lIns="0" tIns="0" rIns="0" bIns="0" rtlCol="0" anchor="t">
            <a:spAutoFit/>
          </a:bodyPr>
          <a:lstStyle/>
          <a:p>
            <a:pPr>
              <a:lnSpc>
                <a:spcPts val="3197"/>
              </a:lnSpc>
            </a:pPr>
            <a:r>
              <a:rPr lang="en-US" sz="1998" spc="-77">
                <a:solidFill>
                  <a:srgbClr val="002D02"/>
                </a:solidFill>
                <a:latin typeface="210 합창단 L"/>
              </a:rPr>
              <a:t>1. 비정상출결에 대해 </a:t>
            </a:r>
          </a:p>
          <a:p>
            <a:pPr>
              <a:lnSpc>
                <a:spcPts val="3197"/>
              </a:lnSpc>
            </a:pPr>
            <a:r>
              <a:rPr lang="en-US" sz="1998" spc="-77">
                <a:solidFill>
                  <a:srgbClr val="002D02"/>
                </a:solidFill>
                <a:latin typeface="210 합창단 L"/>
              </a:rPr>
              <a:t>    </a:t>
            </a:r>
            <a:r>
              <a:rPr lang="en-US" sz="1998" spc="-77">
                <a:solidFill>
                  <a:srgbClr val="002D02"/>
                </a:solidFill>
                <a:ea typeface="210 합창단 L"/>
              </a:rPr>
              <a:t>교통, 기타, 날씨 </a:t>
            </a:r>
          </a:p>
          <a:p>
            <a:pPr>
              <a:lnSpc>
                <a:spcPts val="3197"/>
              </a:lnSpc>
            </a:pPr>
            <a:r>
              <a:rPr lang="en-US" sz="1998" spc="-77">
                <a:solidFill>
                  <a:srgbClr val="002D02"/>
                </a:solidFill>
                <a:latin typeface="210 합창단 L"/>
              </a:rPr>
              <a:t>    </a:t>
            </a:r>
            <a:r>
              <a:rPr lang="en-US" sz="1998" spc="-77">
                <a:solidFill>
                  <a:srgbClr val="002D02"/>
                </a:solidFill>
                <a:ea typeface="210 합창단 L"/>
              </a:rPr>
              <a:t>요인으로 집계한 현황</a:t>
            </a:r>
          </a:p>
          <a:p>
            <a:pPr>
              <a:lnSpc>
                <a:spcPts val="1440"/>
              </a:lnSpc>
            </a:pPr>
            <a:endParaRPr lang="en-US" sz="1998" spc="-77">
              <a:solidFill>
                <a:srgbClr val="002D02"/>
              </a:solidFill>
              <a:ea typeface="210 합창단 L"/>
            </a:endParaRPr>
          </a:p>
          <a:p>
            <a:pPr>
              <a:lnSpc>
                <a:spcPts val="3197"/>
              </a:lnSpc>
            </a:pPr>
            <a:r>
              <a:rPr lang="en-US" sz="1998" spc="-77">
                <a:solidFill>
                  <a:srgbClr val="002D02"/>
                </a:solidFill>
                <a:latin typeface="210 합창단 L"/>
              </a:rPr>
              <a:t>2. '기타요인' 의 </a:t>
            </a:r>
          </a:p>
          <a:p>
            <a:pPr>
              <a:lnSpc>
                <a:spcPts val="3197"/>
              </a:lnSpc>
            </a:pPr>
            <a:r>
              <a:rPr lang="en-US" sz="1998" spc="-77">
                <a:solidFill>
                  <a:srgbClr val="002D02"/>
                </a:solidFill>
                <a:latin typeface="210 합창단 L"/>
              </a:rPr>
              <a:t>     건 수가 가장 많으며, </a:t>
            </a:r>
          </a:p>
          <a:p>
            <a:pPr>
              <a:lnSpc>
                <a:spcPts val="3197"/>
              </a:lnSpc>
            </a:pPr>
            <a:r>
              <a:rPr lang="en-US" sz="1998" spc="-79">
                <a:solidFill>
                  <a:srgbClr val="002D02"/>
                </a:solidFill>
                <a:latin typeface="210 합창단 L"/>
              </a:rPr>
              <a:t>     '교통요인'이 가장 적음</a:t>
            </a:r>
          </a:p>
        </p:txBody>
      </p:sp>
      <p:pic>
        <p:nvPicPr>
          <p:cNvPr id="10" name="Picture 10"/>
          <p:cNvPicPr>
            <a:picLocks noChangeAspect="1"/>
          </p:cNvPicPr>
          <p:nvPr/>
        </p:nvPicPr>
        <p:blipFill>
          <a:blip r:embed="rId6"/>
          <a:srcRect/>
          <a:stretch>
            <a:fillRect/>
          </a:stretch>
        </p:blipFill>
        <p:spPr>
          <a:xfrm>
            <a:off x="4474583" y="2188300"/>
            <a:ext cx="12439728" cy="8059022"/>
          </a:xfrm>
          <a:prstGeom prst="rect">
            <a:avLst/>
          </a:prstGeom>
        </p:spPr>
      </p:pic>
      <p:grpSp>
        <p:nvGrpSpPr>
          <p:cNvPr id="11" name="Group 11"/>
          <p:cNvGrpSpPr/>
          <p:nvPr/>
        </p:nvGrpSpPr>
        <p:grpSpPr>
          <a:xfrm>
            <a:off x="7339982" y="2922497"/>
            <a:ext cx="4699178" cy="6789516"/>
            <a:chOff x="0" y="0"/>
            <a:chExt cx="1237644" cy="1788185"/>
          </a:xfrm>
        </p:grpSpPr>
        <p:sp>
          <p:nvSpPr>
            <p:cNvPr id="12" name="Freeform 12"/>
            <p:cNvSpPr/>
            <p:nvPr/>
          </p:nvSpPr>
          <p:spPr>
            <a:xfrm>
              <a:off x="0" y="0"/>
              <a:ext cx="1237644" cy="1788185"/>
            </a:xfrm>
            <a:custGeom>
              <a:avLst/>
              <a:gdLst/>
              <a:ahLst/>
              <a:cxnLst/>
              <a:rect l="l" t="t" r="r" b="b"/>
              <a:pathLst>
                <a:path w="1237644" h="1788185">
                  <a:moveTo>
                    <a:pt x="0" y="0"/>
                  </a:moveTo>
                  <a:lnTo>
                    <a:pt x="1237644" y="0"/>
                  </a:lnTo>
                  <a:lnTo>
                    <a:pt x="1237644" y="1788185"/>
                  </a:lnTo>
                  <a:lnTo>
                    <a:pt x="0" y="1788185"/>
                  </a:lnTo>
                  <a:close/>
                </a:path>
              </a:pathLst>
            </a:custGeom>
            <a:solidFill>
              <a:srgbClr val="000000">
                <a:alpha val="0"/>
              </a:srgbClr>
            </a:solidFill>
            <a:ln w="57150">
              <a:solidFill>
                <a:srgbClr val="FFF50C"/>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4" name="Group 14"/>
          <p:cNvGrpSpPr/>
          <p:nvPr/>
        </p:nvGrpSpPr>
        <p:grpSpPr>
          <a:xfrm>
            <a:off x="5038673" y="4625289"/>
            <a:ext cx="1656645" cy="431161"/>
            <a:chOff x="0" y="0"/>
            <a:chExt cx="436318" cy="113557"/>
          </a:xfrm>
        </p:grpSpPr>
        <p:sp>
          <p:nvSpPr>
            <p:cNvPr id="15" name="Freeform 15"/>
            <p:cNvSpPr/>
            <p:nvPr/>
          </p:nvSpPr>
          <p:spPr>
            <a:xfrm>
              <a:off x="0" y="0"/>
              <a:ext cx="436318" cy="113557"/>
            </a:xfrm>
            <a:custGeom>
              <a:avLst/>
              <a:gdLst/>
              <a:ahLst/>
              <a:cxnLst/>
              <a:rect l="l" t="t" r="r" b="b"/>
              <a:pathLst>
                <a:path w="436318" h="113557">
                  <a:moveTo>
                    <a:pt x="0" y="0"/>
                  </a:moveTo>
                  <a:lnTo>
                    <a:pt x="436318" y="0"/>
                  </a:lnTo>
                  <a:lnTo>
                    <a:pt x="436318" y="113557"/>
                  </a:lnTo>
                  <a:lnTo>
                    <a:pt x="0" y="113557"/>
                  </a:lnTo>
                  <a:close/>
                </a:path>
              </a:pathLst>
            </a:custGeom>
            <a:solidFill>
              <a:srgbClr val="000000">
                <a:alpha val="0"/>
              </a:srgbClr>
            </a:solidFill>
            <a:ln w="66675">
              <a:solidFill>
                <a:srgbClr val="FFF50C"/>
              </a:solidFill>
            </a:ln>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7" name="AutoShape 17"/>
          <p:cNvSpPr/>
          <p:nvPr/>
        </p:nvSpPr>
        <p:spPr>
          <a:xfrm rot="-8817491" flipV="1">
            <a:off x="4404916" y="2859892"/>
            <a:ext cx="2667603" cy="1772289"/>
          </a:xfrm>
          <a:prstGeom prst="line">
            <a:avLst/>
          </a:prstGeom>
          <a:ln w="57150" cap="flat">
            <a:solidFill>
              <a:srgbClr val="F4EA01"/>
            </a:solidFill>
            <a:prstDash val="solid"/>
            <a:headEnd type="none" w="sm" len="sm"/>
            <a:tailEnd type="triangle" w="lg" len="med"/>
          </a:ln>
        </p:spPr>
      </p:sp>
      <p:grpSp>
        <p:nvGrpSpPr>
          <p:cNvPr id="19" name="Group 19"/>
          <p:cNvGrpSpPr/>
          <p:nvPr/>
        </p:nvGrpSpPr>
        <p:grpSpPr>
          <a:xfrm>
            <a:off x="962131" y="7030095"/>
            <a:ext cx="3351148" cy="2403546"/>
            <a:chOff x="0" y="0"/>
            <a:chExt cx="882607" cy="633033"/>
          </a:xfrm>
        </p:grpSpPr>
        <p:sp>
          <p:nvSpPr>
            <p:cNvPr id="20" name="Freeform 20"/>
            <p:cNvSpPr/>
            <p:nvPr/>
          </p:nvSpPr>
          <p:spPr>
            <a:xfrm>
              <a:off x="0" y="0"/>
              <a:ext cx="882607" cy="633033"/>
            </a:xfrm>
            <a:custGeom>
              <a:avLst/>
              <a:gdLst/>
              <a:ahLst/>
              <a:cxnLst/>
              <a:rect l="l" t="t" r="r" b="b"/>
              <a:pathLst>
                <a:path w="882607" h="633033">
                  <a:moveTo>
                    <a:pt x="117822" y="0"/>
                  </a:moveTo>
                  <a:lnTo>
                    <a:pt x="764785" y="0"/>
                  </a:lnTo>
                  <a:cubicBezTo>
                    <a:pt x="829856" y="0"/>
                    <a:pt x="882607" y="52751"/>
                    <a:pt x="882607" y="117822"/>
                  </a:cubicBezTo>
                  <a:lnTo>
                    <a:pt x="882607" y="515211"/>
                  </a:lnTo>
                  <a:cubicBezTo>
                    <a:pt x="882607" y="580282"/>
                    <a:pt x="829856" y="633033"/>
                    <a:pt x="764785" y="633033"/>
                  </a:cubicBezTo>
                  <a:lnTo>
                    <a:pt x="117822" y="633033"/>
                  </a:lnTo>
                  <a:cubicBezTo>
                    <a:pt x="52751" y="633033"/>
                    <a:pt x="0" y="580282"/>
                    <a:pt x="0" y="515211"/>
                  </a:cubicBezTo>
                  <a:lnTo>
                    <a:pt x="0" y="117822"/>
                  </a:lnTo>
                  <a:cubicBezTo>
                    <a:pt x="0" y="52751"/>
                    <a:pt x="52751" y="0"/>
                    <a:pt x="117822" y="0"/>
                  </a:cubicBezTo>
                  <a:close/>
                </a:path>
              </a:pathLst>
            </a:custGeom>
            <a:solidFill>
              <a:srgbClr val="0085CD">
                <a:alpha val="25882"/>
              </a:srgbClr>
            </a:solidFill>
            <a:ln w="47625">
              <a:solidFill>
                <a:srgbClr val="0085CD">
                  <a:alpha val="25882"/>
                </a:srgbClr>
              </a:solidFill>
            </a:ln>
          </p:spPr>
        </p:sp>
        <p:sp>
          <p:nvSpPr>
            <p:cNvPr id="21" name="TextBox 21"/>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2" name="TextBox 22"/>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23" name="TextBox 23"/>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24" name="TextBox 24"/>
          <p:cNvSpPr txBox="1"/>
          <p:nvPr/>
        </p:nvSpPr>
        <p:spPr>
          <a:xfrm>
            <a:off x="11649520" y="1604946"/>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#8</a:t>
            </a:r>
          </a:p>
        </p:txBody>
      </p:sp>
      <p:sp>
        <p:nvSpPr>
          <p:cNvPr id="25" name="TextBox 25"/>
          <p:cNvSpPr txBox="1"/>
          <p:nvPr/>
        </p:nvSpPr>
        <p:spPr>
          <a:xfrm>
            <a:off x="12326373" y="1449921"/>
            <a:ext cx="4321635" cy="466698"/>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비정상출결에 대한 요인 분석</a:t>
            </a:r>
          </a:p>
        </p:txBody>
      </p:sp>
      <p:sp>
        <p:nvSpPr>
          <p:cNvPr id="26" name="TextBox 26"/>
          <p:cNvSpPr txBox="1"/>
          <p:nvPr/>
        </p:nvSpPr>
        <p:spPr>
          <a:xfrm>
            <a:off x="898668" y="7334895"/>
            <a:ext cx="3311671" cy="2257028"/>
          </a:xfrm>
          <a:prstGeom prst="rect">
            <a:avLst/>
          </a:prstGeom>
        </p:spPr>
        <p:txBody>
          <a:bodyPr lIns="0" tIns="0" rIns="0" bIns="0" rtlCol="0" anchor="t">
            <a:spAutoFit/>
          </a:bodyPr>
          <a:lstStyle/>
          <a:p>
            <a:pPr marL="215749" lvl="1">
              <a:lnSpc>
                <a:spcPts val="3197"/>
              </a:lnSpc>
            </a:pPr>
            <a:r>
              <a:rPr lang="en-US" altLang="ko-KR" sz="2000" spc="-81" dirty="0" smtClean="0">
                <a:solidFill>
                  <a:srgbClr val="002D02"/>
                </a:solidFill>
                <a:latin typeface="210 합창단 L"/>
              </a:rPr>
              <a:t>1.</a:t>
            </a:r>
            <a:r>
              <a:rPr lang="en-US" sz="1998" spc="-77" dirty="0" smtClean="0">
                <a:solidFill>
                  <a:srgbClr val="002D02"/>
                </a:solidFill>
                <a:latin typeface="210 합창단 L"/>
              </a:rPr>
              <a:t> </a:t>
            </a:r>
            <a:r>
              <a:rPr lang="en-US" sz="1998" spc="-77" dirty="0" err="1">
                <a:solidFill>
                  <a:srgbClr val="002D02"/>
                </a:solidFill>
                <a:latin typeface="210 합창단 L"/>
              </a:rPr>
              <a:t>좌측</a:t>
            </a:r>
            <a:r>
              <a:rPr lang="en-US" sz="1998" spc="-77" dirty="0">
                <a:solidFill>
                  <a:srgbClr val="002D02"/>
                </a:solidFill>
                <a:latin typeface="210 합창단 L"/>
              </a:rPr>
              <a:t> </a:t>
            </a:r>
            <a:r>
              <a:rPr lang="en-US" sz="1998" spc="-77" dirty="0" err="1">
                <a:solidFill>
                  <a:srgbClr val="002D02"/>
                </a:solidFill>
                <a:latin typeface="210 합창단 L"/>
              </a:rPr>
              <a:t>비정상출결</a:t>
            </a:r>
            <a:r>
              <a:rPr lang="en-US" sz="1998" spc="-77" dirty="0">
                <a:solidFill>
                  <a:srgbClr val="002D02"/>
                </a:solidFill>
                <a:latin typeface="210 합창단 L"/>
              </a:rPr>
              <a:t> </a:t>
            </a:r>
            <a:r>
              <a:rPr lang="en-US" sz="1998" spc="-77" dirty="0" err="1">
                <a:solidFill>
                  <a:srgbClr val="002D02"/>
                </a:solidFill>
                <a:latin typeface="210 합창단 L"/>
              </a:rPr>
              <a:t>현황</a:t>
            </a:r>
            <a:r>
              <a:rPr lang="en-US" sz="1998" spc="-77" dirty="0">
                <a:solidFill>
                  <a:srgbClr val="002D02"/>
                </a:solidFill>
                <a:latin typeface="210 합창단 L"/>
              </a:rPr>
              <a:t> 중 '</a:t>
            </a:r>
            <a:r>
              <a:rPr lang="en-US" sz="1998" spc="-77" dirty="0" err="1">
                <a:solidFill>
                  <a:srgbClr val="002D02"/>
                </a:solidFill>
                <a:latin typeface="210 합창단 L"/>
              </a:rPr>
              <a:t>날씨요인'의</a:t>
            </a:r>
            <a:r>
              <a:rPr lang="en-US" sz="1998" spc="-77" dirty="0">
                <a:solidFill>
                  <a:srgbClr val="002D02"/>
                </a:solidFill>
                <a:latin typeface="210 합창단 L"/>
              </a:rPr>
              <a:t> </a:t>
            </a:r>
            <a:r>
              <a:rPr lang="en-US" sz="1998" spc="-77" dirty="0" err="1">
                <a:solidFill>
                  <a:srgbClr val="002D02"/>
                </a:solidFill>
                <a:latin typeface="210 합창단 L"/>
              </a:rPr>
              <a:t>상세</a:t>
            </a:r>
            <a:r>
              <a:rPr lang="en-US" sz="1998" spc="-77" dirty="0">
                <a:solidFill>
                  <a:srgbClr val="002D02"/>
                </a:solidFill>
                <a:latin typeface="210 합창단 L"/>
              </a:rPr>
              <a:t> </a:t>
            </a:r>
            <a:r>
              <a:rPr lang="en-US" sz="1998" spc="-77" dirty="0" err="1">
                <a:solidFill>
                  <a:srgbClr val="002D02"/>
                </a:solidFill>
                <a:latin typeface="210 합창단 L"/>
              </a:rPr>
              <a:t>원인</a:t>
            </a:r>
            <a:r>
              <a:rPr lang="en-US" sz="1998" spc="-77" dirty="0">
                <a:solidFill>
                  <a:srgbClr val="002D02"/>
                </a:solidFill>
                <a:latin typeface="210 합창단 L"/>
              </a:rPr>
              <a:t> </a:t>
            </a:r>
            <a:r>
              <a:rPr lang="en-US" sz="1998" spc="-77" dirty="0" err="1">
                <a:solidFill>
                  <a:srgbClr val="002D02"/>
                </a:solidFill>
                <a:latin typeface="210 합창단 L"/>
              </a:rPr>
              <a:t>분포</a:t>
            </a:r>
            <a:endParaRPr lang="en-US" sz="1998" spc="-77" dirty="0">
              <a:solidFill>
                <a:srgbClr val="002D02"/>
              </a:solidFill>
              <a:latin typeface="210 합창단 L"/>
            </a:endParaRPr>
          </a:p>
          <a:p>
            <a:pPr>
              <a:lnSpc>
                <a:spcPts val="1599"/>
              </a:lnSpc>
            </a:pPr>
            <a:endParaRPr lang="en-US" sz="1998" spc="-77" dirty="0">
              <a:solidFill>
                <a:srgbClr val="002D02"/>
              </a:solidFill>
              <a:latin typeface="210 합창단 L"/>
            </a:endParaRPr>
          </a:p>
          <a:p>
            <a:pPr>
              <a:lnSpc>
                <a:spcPts val="3197"/>
              </a:lnSpc>
            </a:pPr>
            <a:r>
              <a:rPr lang="en-US" sz="1998" spc="-77" dirty="0">
                <a:solidFill>
                  <a:srgbClr val="002D02"/>
                </a:solidFill>
                <a:latin typeface="210 합창단 L"/>
              </a:rPr>
              <a:t>    2. '</a:t>
            </a:r>
            <a:r>
              <a:rPr lang="en-US" sz="1998" spc="-77" dirty="0" err="1">
                <a:solidFill>
                  <a:srgbClr val="002D02"/>
                </a:solidFill>
                <a:latin typeface="210 합창단 L"/>
              </a:rPr>
              <a:t>한파</a:t>
            </a:r>
            <a:r>
              <a:rPr lang="en-US" sz="1998" spc="-77" dirty="0">
                <a:solidFill>
                  <a:srgbClr val="002D02"/>
                </a:solidFill>
                <a:latin typeface="210 합창단 L"/>
              </a:rPr>
              <a:t>' </a:t>
            </a:r>
            <a:r>
              <a:rPr lang="en-US" sz="1998" spc="-77" dirty="0" err="1">
                <a:solidFill>
                  <a:srgbClr val="002D02"/>
                </a:solidFill>
                <a:latin typeface="210 합창단 L"/>
              </a:rPr>
              <a:t>보단</a:t>
            </a:r>
            <a:r>
              <a:rPr lang="en-US" sz="1998" spc="-77" dirty="0">
                <a:solidFill>
                  <a:srgbClr val="002D02"/>
                </a:solidFill>
                <a:latin typeface="210 합창단 L"/>
              </a:rPr>
              <a:t> '</a:t>
            </a:r>
            <a:r>
              <a:rPr lang="en-US" sz="1998" spc="-77" dirty="0" err="1">
                <a:solidFill>
                  <a:srgbClr val="002D02"/>
                </a:solidFill>
                <a:latin typeface="210 합창단 L"/>
              </a:rPr>
              <a:t>비'의</a:t>
            </a:r>
            <a:r>
              <a:rPr lang="en-US" sz="1998" spc="-77" dirty="0">
                <a:solidFill>
                  <a:srgbClr val="002D02"/>
                </a:solidFill>
                <a:latin typeface="210 합창단 L"/>
              </a:rPr>
              <a:t> </a:t>
            </a:r>
            <a:r>
              <a:rPr lang="en-US" sz="1998" spc="-77" dirty="0" err="1">
                <a:solidFill>
                  <a:srgbClr val="002D02"/>
                </a:solidFill>
                <a:latin typeface="210 합창단 L"/>
              </a:rPr>
              <a:t>영향이</a:t>
            </a:r>
            <a:r>
              <a:rPr lang="en-US" sz="1998" spc="-77" dirty="0">
                <a:solidFill>
                  <a:srgbClr val="002D02"/>
                </a:solidFill>
                <a:latin typeface="210 합창단 L"/>
              </a:rPr>
              <a:t> </a:t>
            </a:r>
          </a:p>
          <a:p>
            <a:pPr>
              <a:lnSpc>
                <a:spcPts val="3197"/>
              </a:lnSpc>
            </a:pPr>
            <a:r>
              <a:rPr lang="en-US" sz="1998" spc="-77" dirty="0">
                <a:solidFill>
                  <a:srgbClr val="002D02"/>
                </a:solidFill>
                <a:latin typeface="210 합창단 L"/>
              </a:rPr>
              <a:t>         더 큰 </a:t>
            </a:r>
            <a:r>
              <a:rPr lang="en-US" sz="1998" spc="-77" dirty="0" err="1">
                <a:solidFill>
                  <a:srgbClr val="002D02"/>
                </a:solidFill>
                <a:latin typeface="210 합창단 L"/>
              </a:rPr>
              <a:t>것으로</a:t>
            </a:r>
            <a:r>
              <a:rPr lang="en-US" sz="1998" spc="-77" dirty="0">
                <a:solidFill>
                  <a:srgbClr val="002D02"/>
                </a:solidFill>
                <a:latin typeface="210 합창단 L"/>
              </a:rPr>
              <a:t> </a:t>
            </a:r>
            <a:r>
              <a:rPr lang="en-US" sz="1998" spc="-77" dirty="0" err="1">
                <a:solidFill>
                  <a:srgbClr val="002D02"/>
                </a:solidFill>
                <a:latin typeface="210 합창단 L"/>
              </a:rPr>
              <a:t>보임</a:t>
            </a:r>
            <a:endParaRPr lang="en-US" sz="1998" spc="-77" dirty="0">
              <a:solidFill>
                <a:srgbClr val="002D02"/>
              </a:solidFill>
              <a:latin typeface="210 합창단 L"/>
            </a:endParaRPr>
          </a:p>
          <a:p>
            <a:pPr>
              <a:lnSpc>
                <a:spcPts val="3197"/>
              </a:lnSpc>
            </a:pPr>
            <a:endParaRPr lang="en-US" sz="1998" spc="-77" dirty="0">
              <a:solidFill>
                <a:srgbClr val="002D02"/>
              </a:solidFill>
              <a:latin typeface="210 합창단 L"/>
            </a:endParaRPr>
          </a:p>
        </p:txBody>
      </p:sp>
      <p:grpSp>
        <p:nvGrpSpPr>
          <p:cNvPr id="27" name="Group 27"/>
          <p:cNvGrpSpPr/>
          <p:nvPr/>
        </p:nvGrpSpPr>
        <p:grpSpPr>
          <a:xfrm>
            <a:off x="12039161" y="2922497"/>
            <a:ext cx="4304682" cy="4938039"/>
            <a:chOff x="0" y="0"/>
            <a:chExt cx="1133743" cy="1300553"/>
          </a:xfrm>
        </p:grpSpPr>
        <p:sp>
          <p:nvSpPr>
            <p:cNvPr id="28" name="Freeform 28"/>
            <p:cNvSpPr/>
            <p:nvPr/>
          </p:nvSpPr>
          <p:spPr>
            <a:xfrm>
              <a:off x="0" y="0"/>
              <a:ext cx="1133743" cy="1300553"/>
            </a:xfrm>
            <a:custGeom>
              <a:avLst/>
              <a:gdLst/>
              <a:ahLst/>
              <a:cxnLst/>
              <a:rect l="l" t="t" r="r" b="b"/>
              <a:pathLst>
                <a:path w="1133743" h="1300553">
                  <a:moveTo>
                    <a:pt x="0" y="0"/>
                  </a:moveTo>
                  <a:lnTo>
                    <a:pt x="1133743" y="0"/>
                  </a:lnTo>
                  <a:lnTo>
                    <a:pt x="1133743" y="1300553"/>
                  </a:lnTo>
                  <a:lnTo>
                    <a:pt x="0" y="1300553"/>
                  </a:lnTo>
                  <a:close/>
                </a:path>
              </a:pathLst>
            </a:custGeom>
            <a:solidFill>
              <a:srgbClr val="000000">
                <a:alpha val="0"/>
              </a:srgbClr>
            </a:solidFill>
            <a:ln w="57150">
              <a:solidFill>
                <a:srgbClr val="0085CD"/>
              </a:solidFill>
            </a:ln>
          </p:spPr>
        </p:sp>
        <p:sp>
          <p:nvSpPr>
            <p:cNvPr id="29" name="TextBox 2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cxnSp>
        <p:nvCxnSpPr>
          <p:cNvPr id="36" name="꺾인 연결선 35"/>
          <p:cNvCxnSpPr>
            <a:endCxn id="26" idx="2"/>
          </p:cNvCxnSpPr>
          <p:nvPr/>
        </p:nvCxnSpPr>
        <p:spPr>
          <a:xfrm rot="10800000" flipV="1">
            <a:off x="2554504" y="7860533"/>
            <a:ext cx="11771098" cy="1731389"/>
          </a:xfrm>
          <a:prstGeom prst="bentConnector4">
            <a:avLst>
              <a:gd name="adj1" fmla="val 42967"/>
              <a:gd name="adj2" fmla="val 113203"/>
            </a:avLst>
          </a:prstGeom>
          <a:ln w="76200">
            <a:solidFill>
              <a:srgbClr val="0085C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874788"/>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36618"/>
            <a:ext cx="17265659" cy="967075"/>
          </a:xfrm>
          <a:prstGeom prst="rect">
            <a:avLst/>
          </a:prstGeom>
        </p:spPr>
      </p:pic>
      <p:pic>
        <p:nvPicPr>
          <p:cNvPr id="4" name="Picture 4"/>
          <p:cNvPicPr>
            <a:picLocks noChangeAspect="1"/>
          </p:cNvPicPr>
          <p:nvPr/>
        </p:nvPicPr>
        <p:blipFill>
          <a:blip r:embed="rId4"/>
          <a:srcRect/>
          <a:stretch>
            <a:fillRect/>
          </a:stretch>
        </p:blipFill>
        <p:spPr>
          <a:xfrm>
            <a:off x="4474583" y="2116644"/>
            <a:ext cx="12435457" cy="8104840"/>
          </a:xfrm>
          <a:prstGeom prst="rect">
            <a:avLst/>
          </a:prstGeom>
        </p:spPr>
      </p:pic>
      <p:pic>
        <p:nvPicPr>
          <p:cNvPr id="5" name="Picture 5"/>
          <p:cNvPicPr>
            <a:picLocks noChangeAspect="1"/>
          </p:cNvPicPr>
          <p:nvPr/>
        </p:nvPicPr>
        <p:blipFill>
          <a:blip r:embed="rId5"/>
          <a:srcRect t="162" b="162"/>
          <a:stretch>
            <a:fillRect/>
          </a:stretch>
        </p:blipFill>
        <p:spPr>
          <a:xfrm>
            <a:off x="1504356" y="1040099"/>
            <a:ext cx="15277002" cy="1091051"/>
          </a:xfrm>
          <a:prstGeom prst="rect">
            <a:avLst/>
          </a:prstGeom>
        </p:spPr>
      </p:pic>
      <p:pic>
        <p:nvPicPr>
          <p:cNvPr id="6" name="Picture 6"/>
          <p:cNvPicPr>
            <a:picLocks noChangeAspect="1"/>
          </p:cNvPicPr>
          <p:nvPr/>
        </p:nvPicPr>
        <p:blipFill>
          <a:blip r:embed="rId6"/>
          <a:srcRect l="264" r="264"/>
          <a:stretch>
            <a:fillRect/>
          </a:stretch>
        </p:blipFill>
        <p:spPr>
          <a:xfrm>
            <a:off x="11172217" y="1497773"/>
            <a:ext cx="634000" cy="380519"/>
          </a:xfrm>
          <a:prstGeom prst="rect">
            <a:avLst/>
          </a:prstGeom>
        </p:spPr>
      </p:pic>
      <p:grpSp>
        <p:nvGrpSpPr>
          <p:cNvPr id="7" name="Group 7"/>
          <p:cNvGrpSpPr/>
          <p:nvPr/>
        </p:nvGrpSpPr>
        <p:grpSpPr>
          <a:xfrm>
            <a:off x="914474" y="2719241"/>
            <a:ext cx="3217652" cy="2522446"/>
            <a:chOff x="0" y="0"/>
            <a:chExt cx="847447" cy="664348"/>
          </a:xfrm>
        </p:grpSpPr>
        <p:sp>
          <p:nvSpPr>
            <p:cNvPr id="8" name="Freeform 8"/>
            <p:cNvSpPr/>
            <p:nvPr/>
          </p:nvSpPr>
          <p:spPr>
            <a:xfrm>
              <a:off x="0" y="0"/>
              <a:ext cx="847447" cy="664348"/>
            </a:xfrm>
            <a:custGeom>
              <a:avLst/>
              <a:gdLst/>
              <a:ahLst/>
              <a:cxnLst/>
              <a:rect l="l" t="t" r="r" b="b"/>
              <a:pathLst>
                <a:path w="847447" h="664348">
                  <a:moveTo>
                    <a:pt x="122710" y="0"/>
                  </a:moveTo>
                  <a:lnTo>
                    <a:pt x="724737" y="0"/>
                  </a:lnTo>
                  <a:cubicBezTo>
                    <a:pt x="792508" y="0"/>
                    <a:pt x="847447" y="54939"/>
                    <a:pt x="847447" y="122710"/>
                  </a:cubicBezTo>
                  <a:lnTo>
                    <a:pt x="847447" y="541638"/>
                  </a:lnTo>
                  <a:cubicBezTo>
                    <a:pt x="847447" y="609409"/>
                    <a:pt x="792508" y="664348"/>
                    <a:pt x="724737" y="664348"/>
                  </a:cubicBezTo>
                  <a:lnTo>
                    <a:pt x="122710" y="664348"/>
                  </a:lnTo>
                  <a:cubicBezTo>
                    <a:pt x="54939" y="664348"/>
                    <a:pt x="0" y="609409"/>
                    <a:pt x="0" y="541638"/>
                  </a:cubicBezTo>
                  <a:lnTo>
                    <a:pt x="0" y="122710"/>
                  </a:lnTo>
                  <a:cubicBezTo>
                    <a:pt x="0" y="54939"/>
                    <a:pt x="54939" y="0"/>
                    <a:pt x="122710" y="0"/>
                  </a:cubicBezTo>
                  <a:close/>
                </a:path>
              </a:pathLst>
            </a:custGeom>
            <a:solidFill>
              <a:srgbClr val="FFF50C">
                <a:alpha val="25882"/>
              </a:srgbClr>
            </a:solidFill>
            <a:ln w="47625">
              <a:solidFill>
                <a:srgbClr val="F4EA01">
                  <a:alpha val="25882"/>
                </a:srgbClr>
              </a:solidFill>
            </a:ln>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0" name="Group 10"/>
          <p:cNvGrpSpPr/>
          <p:nvPr/>
        </p:nvGrpSpPr>
        <p:grpSpPr>
          <a:xfrm>
            <a:off x="11993847" y="2928653"/>
            <a:ext cx="4633881" cy="6780397"/>
            <a:chOff x="0" y="0"/>
            <a:chExt cx="1220446" cy="1785784"/>
          </a:xfrm>
        </p:grpSpPr>
        <p:sp>
          <p:nvSpPr>
            <p:cNvPr id="11" name="Freeform 11"/>
            <p:cNvSpPr/>
            <p:nvPr/>
          </p:nvSpPr>
          <p:spPr>
            <a:xfrm>
              <a:off x="0" y="0"/>
              <a:ext cx="1220446" cy="1785784"/>
            </a:xfrm>
            <a:custGeom>
              <a:avLst/>
              <a:gdLst/>
              <a:ahLst/>
              <a:cxnLst/>
              <a:rect l="l" t="t" r="r" b="b"/>
              <a:pathLst>
                <a:path w="1220446" h="1785784">
                  <a:moveTo>
                    <a:pt x="0" y="0"/>
                  </a:moveTo>
                  <a:lnTo>
                    <a:pt x="1220446" y="0"/>
                  </a:lnTo>
                  <a:lnTo>
                    <a:pt x="1220446" y="1785784"/>
                  </a:lnTo>
                  <a:lnTo>
                    <a:pt x="0" y="1785784"/>
                  </a:lnTo>
                  <a:close/>
                </a:path>
              </a:pathLst>
            </a:custGeom>
            <a:solidFill>
              <a:srgbClr val="000000">
                <a:alpha val="0"/>
              </a:srgbClr>
            </a:solidFill>
            <a:ln w="57150">
              <a:solidFill>
                <a:srgbClr val="0085CD"/>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3" name="Group 13"/>
          <p:cNvGrpSpPr/>
          <p:nvPr/>
        </p:nvGrpSpPr>
        <p:grpSpPr>
          <a:xfrm>
            <a:off x="7239636" y="2928653"/>
            <a:ext cx="4711240" cy="6780397"/>
            <a:chOff x="0" y="0"/>
            <a:chExt cx="1254647" cy="1785784"/>
          </a:xfrm>
        </p:grpSpPr>
        <p:sp>
          <p:nvSpPr>
            <p:cNvPr id="14" name="Freeform 14"/>
            <p:cNvSpPr/>
            <p:nvPr/>
          </p:nvSpPr>
          <p:spPr>
            <a:xfrm>
              <a:off x="0" y="0"/>
              <a:ext cx="1254647" cy="1785784"/>
            </a:xfrm>
            <a:custGeom>
              <a:avLst/>
              <a:gdLst/>
              <a:ahLst/>
              <a:cxnLst/>
              <a:rect l="l" t="t" r="r" b="b"/>
              <a:pathLst>
                <a:path w="1254647" h="1785784">
                  <a:moveTo>
                    <a:pt x="0" y="0"/>
                  </a:moveTo>
                  <a:lnTo>
                    <a:pt x="1254647" y="0"/>
                  </a:lnTo>
                  <a:lnTo>
                    <a:pt x="1254647" y="1785784"/>
                  </a:lnTo>
                  <a:lnTo>
                    <a:pt x="0" y="1785784"/>
                  </a:lnTo>
                  <a:close/>
                </a:path>
              </a:pathLst>
            </a:custGeom>
            <a:solidFill>
              <a:srgbClr val="000000">
                <a:alpha val="0"/>
              </a:srgbClr>
            </a:solidFill>
            <a:ln w="57150">
              <a:solidFill>
                <a:srgbClr val="FFF50C"/>
              </a:solidFill>
            </a:ln>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grpSp>
        <p:nvGrpSpPr>
          <p:cNvPr id="16" name="Group 16"/>
          <p:cNvGrpSpPr/>
          <p:nvPr/>
        </p:nvGrpSpPr>
        <p:grpSpPr>
          <a:xfrm>
            <a:off x="4935001" y="4998313"/>
            <a:ext cx="1463090" cy="486748"/>
            <a:chOff x="0" y="0"/>
            <a:chExt cx="385340" cy="128197"/>
          </a:xfrm>
        </p:grpSpPr>
        <p:sp>
          <p:nvSpPr>
            <p:cNvPr id="17" name="Freeform 17"/>
            <p:cNvSpPr/>
            <p:nvPr/>
          </p:nvSpPr>
          <p:spPr>
            <a:xfrm>
              <a:off x="0" y="0"/>
              <a:ext cx="385340" cy="128197"/>
            </a:xfrm>
            <a:custGeom>
              <a:avLst/>
              <a:gdLst/>
              <a:ahLst/>
              <a:cxnLst/>
              <a:rect l="l" t="t" r="r" b="b"/>
              <a:pathLst>
                <a:path w="385340" h="128197">
                  <a:moveTo>
                    <a:pt x="0" y="0"/>
                  </a:moveTo>
                  <a:lnTo>
                    <a:pt x="385340" y="0"/>
                  </a:lnTo>
                  <a:lnTo>
                    <a:pt x="385340" y="128197"/>
                  </a:lnTo>
                  <a:lnTo>
                    <a:pt x="0" y="128197"/>
                  </a:lnTo>
                  <a:close/>
                </a:path>
              </a:pathLst>
            </a:custGeom>
            <a:solidFill>
              <a:srgbClr val="000000">
                <a:alpha val="0"/>
              </a:srgbClr>
            </a:solidFill>
            <a:ln w="66675">
              <a:solidFill>
                <a:srgbClr val="FFF50C"/>
              </a:solidFill>
            </a:ln>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19" name="AutoShape 19"/>
          <p:cNvSpPr/>
          <p:nvPr/>
        </p:nvSpPr>
        <p:spPr>
          <a:xfrm rot="10799999">
            <a:off x="4132126" y="3951889"/>
            <a:ext cx="3107509" cy="0"/>
          </a:xfrm>
          <a:prstGeom prst="line">
            <a:avLst/>
          </a:prstGeom>
          <a:ln w="57150" cap="flat">
            <a:solidFill>
              <a:srgbClr val="F4EA01"/>
            </a:solidFill>
            <a:prstDash val="solid"/>
            <a:headEnd type="none" w="sm" len="sm"/>
            <a:tailEnd type="triangle" w="lg" len="med"/>
          </a:ln>
        </p:spPr>
      </p:sp>
      <p:sp>
        <p:nvSpPr>
          <p:cNvPr id="20" name="AutoShape 20"/>
          <p:cNvSpPr/>
          <p:nvPr/>
        </p:nvSpPr>
        <p:spPr>
          <a:xfrm rot="-10728828" flipV="1">
            <a:off x="4290142" y="6203260"/>
            <a:ext cx="7659912" cy="158607"/>
          </a:xfrm>
          <a:prstGeom prst="line">
            <a:avLst/>
          </a:prstGeom>
          <a:ln w="57150" cap="flat">
            <a:solidFill>
              <a:srgbClr val="0085CD"/>
            </a:solidFill>
            <a:prstDash val="solid"/>
            <a:headEnd type="none" w="sm" len="sm"/>
            <a:tailEnd type="triangle" w="lg" len="med"/>
          </a:ln>
        </p:spPr>
      </p:sp>
      <p:grpSp>
        <p:nvGrpSpPr>
          <p:cNvPr id="21" name="Group 21"/>
          <p:cNvGrpSpPr/>
          <p:nvPr/>
        </p:nvGrpSpPr>
        <p:grpSpPr>
          <a:xfrm>
            <a:off x="914474" y="5600980"/>
            <a:ext cx="3331878" cy="3865183"/>
            <a:chOff x="0" y="0"/>
            <a:chExt cx="877532" cy="1017991"/>
          </a:xfrm>
        </p:grpSpPr>
        <p:sp>
          <p:nvSpPr>
            <p:cNvPr id="22" name="Freeform 22"/>
            <p:cNvSpPr/>
            <p:nvPr/>
          </p:nvSpPr>
          <p:spPr>
            <a:xfrm>
              <a:off x="0" y="0"/>
              <a:ext cx="877532" cy="1017991"/>
            </a:xfrm>
            <a:custGeom>
              <a:avLst/>
              <a:gdLst/>
              <a:ahLst/>
              <a:cxnLst/>
              <a:rect l="l" t="t" r="r" b="b"/>
              <a:pathLst>
                <a:path w="877532" h="1017991">
                  <a:moveTo>
                    <a:pt x="118503" y="0"/>
                  </a:moveTo>
                  <a:lnTo>
                    <a:pt x="759028" y="0"/>
                  </a:lnTo>
                  <a:cubicBezTo>
                    <a:pt x="824476" y="0"/>
                    <a:pt x="877532" y="53056"/>
                    <a:pt x="877532" y="118503"/>
                  </a:cubicBezTo>
                  <a:lnTo>
                    <a:pt x="877532" y="899487"/>
                  </a:lnTo>
                  <a:cubicBezTo>
                    <a:pt x="877532" y="930916"/>
                    <a:pt x="865047" y="961058"/>
                    <a:pt x="842823" y="983282"/>
                  </a:cubicBezTo>
                  <a:cubicBezTo>
                    <a:pt x="820599" y="1005505"/>
                    <a:pt x="790457" y="1017991"/>
                    <a:pt x="759028" y="1017991"/>
                  </a:cubicBezTo>
                  <a:lnTo>
                    <a:pt x="118503" y="1017991"/>
                  </a:lnTo>
                  <a:cubicBezTo>
                    <a:pt x="87074" y="1017991"/>
                    <a:pt x="56932" y="1005505"/>
                    <a:pt x="34709" y="983282"/>
                  </a:cubicBezTo>
                  <a:cubicBezTo>
                    <a:pt x="12485" y="961058"/>
                    <a:pt x="0" y="930916"/>
                    <a:pt x="0" y="899487"/>
                  </a:cubicBezTo>
                  <a:lnTo>
                    <a:pt x="0" y="118503"/>
                  </a:lnTo>
                  <a:cubicBezTo>
                    <a:pt x="0" y="53056"/>
                    <a:pt x="53056" y="0"/>
                    <a:pt x="118503" y="0"/>
                  </a:cubicBezTo>
                  <a:close/>
                </a:path>
              </a:pathLst>
            </a:custGeom>
            <a:solidFill>
              <a:srgbClr val="0085CD">
                <a:alpha val="25882"/>
              </a:srgbClr>
            </a:solidFill>
            <a:ln w="47625">
              <a:solidFill>
                <a:srgbClr val="0085CD">
                  <a:alpha val="25882"/>
                </a:srgbClr>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1919"/>
                </a:lnSpc>
              </a:pPr>
              <a:endParaRPr/>
            </a:p>
          </p:txBody>
        </p:sp>
      </p:grpSp>
      <p:sp>
        <p:nvSpPr>
          <p:cNvPr id="24" name="TextBox 24"/>
          <p:cNvSpPr txBox="1"/>
          <p:nvPr/>
        </p:nvSpPr>
        <p:spPr>
          <a:xfrm>
            <a:off x="914474" y="3107367"/>
            <a:ext cx="3103426" cy="1859483"/>
          </a:xfrm>
          <a:prstGeom prst="rect">
            <a:avLst/>
          </a:prstGeom>
        </p:spPr>
        <p:txBody>
          <a:bodyPr lIns="0" tIns="0" rIns="0" bIns="0" rtlCol="0" anchor="t">
            <a:spAutoFit/>
          </a:bodyPr>
          <a:lstStyle/>
          <a:p>
            <a:pPr marL="194158" lvl="1">
              <a:lnSpc>
                <a:spcPts val="2877"/>
              </a:lnSpc>
            </a:pPr>
            <a:r>
              <a:rPr lang="en-US" altLang="ko-KR" spc="-81" dirty="0" smtClean="0">
                <a:solidFill>
                  <a:srgbClr val="002D02"/>
                </a:solidFill>
                <a:latin typeface="210 합창단 L"/>
              </a:rPr>
              <a:t>1.</a:t>
            </a:r>
            <a:r>
              <a:rPr lang="en-US" sz="1798" spc="-70" dirty="0" smtClean="0">
                <a:solidFill>
                  <a:srgbClr val="002D02"/>
                </a:solidFill>
                <a:latin typeface="210 합창단 L"/>
              </a:rPr>
              <a:t> </a:t>
            </a:r>
            <a:r>
              <a:rPr lang="en-US" sz="1798" spc="-70" dirty="0" err="1">
                <a:solidFill>
                  <a:srgbClr val="002D02"/>
                </a:solidFill>
                <a:latin typeface="210 합창단 L"/>
              </a:rPr>
              <a:t>지각</a:t>
            </a:r>
            <a:r>
              <a:rPr lang="en-US" sz="1798" spc="-70" dirty="0">
                <a:solidFill>
                  <a:srgbClr val="002D02"/>
                </a:solidFill>
                <a:latin typeface="210 합창단 L"/>
              </a:rPr>
              <a:t> 건 </a:t>
            </a:r>
            <a:r>
              <a:rPr lang="en-US" sz="1798" spc="-70" dirty="0" err="1">
                <a:solidFill>
                  <a:srgbClr val="002D02"/>
                </a:solidFill>
                <a:latin typeface="210 합창단 L"/>
              </a:rPr>
              <a:t>수가</a:t>
            </a:r>
            <a:r>
              <a:rPr lang="en-US" sz="1798" spc="-70" dirty="0">
                <a:solidFill>
                  <a:srgbClr val="002D02"/>
                </a:solidFill>
                <a:latin typeface="210 합창단 L"/>
              </a:rPr>
              <a:t> </a:t>
            </a:r>
            <a:r>
              <a:rPr lang="en-US" sz="1798" spc="-70" dirty="0" err="1">
                <a:solidFill>
                  <a:srgbClr val="002D02"/>
                </a:solidFill>
                <a:latin typeface="210 합창단 L"/>
              </a:rPr>
              <a:t>가장</a:t>
            </a:r>
            <a:r>
              <a:rPr lang="en-US" sz="1798" spc="-70" dirty="0">
                <a:solidFill>
                  <a:srgbClr val="002D02"/>
                </a:solidFill>
                <a:latin typeface="210 합창단 L"/>
              </a:rPr>
              <a:t> </a:t>
            </a:r>
            <a:r>
              <a:rPr lang="en-US" sz="1798" spc="-70" dirty="0" err="1">
                <a:solidFill>
                  <a:srgbClr val="002D02"/>
                </a:solidFill>
                <a:latin typeface="210 합창단 L"/>
              </a:rPr>
              <a:t>많은</a:t>
            </a:r>
            <a:r>
              <a:rPr lang="en-US" sz="1798" spc="-70" dirty="0">
                <a:solidFill>
                  <a:srgbClr val="002D02"/>
                </a:solidFill>
                <a:latin typeface="210 합창단 L"/>
              </a:rPr>
              <a:t> </a:t>
            </a:r>
            <a:r>
              <a:rPr lang="en-US" sz="1798" spc="-70" dirty="0" err="1">
                <a:solidFill>
                  <a:srgbClr val="002D02"/>
                </a:solidFill>
                <a:latin typeface="210 합창단 L"/>
              </a:rPr>
              <a:t>달은</a:t>
            </a:r>
            <a:r>
              <a:rPr lang="en-US" sz="1798" spc="-70" dirty="0">
                <a:solidFill>
                  <a:srgbClr val="002D02"/>
                </a:solidFill>
                <a:latin typeface="210 합창단 L"/>
              </a:rPr>
              <a:t> 1월과 2월이며 </a:t>
            </a:r>
            <a:r>
              <a:rPr lang="en-US" sz="1798" spc="-70" dirty="0" err="1">
                <a:solidFill>
                  <a:srgbClr val="002D02"/>
                </a:solidFill>
                <a:latin typeface="210 합창단 L"/>
              </a:rPr>
              <a:t>평균입실시간</a:t>
            </a:r>
            <a:r>
              <a:rPr lang="en-US" sz="1798" spc="-70" dirty="0">
                <a:solidFill>
                  <a:srgbClr val="002D02"/>
                </a:solidFill>
                <a:latin typeface="210 합창단 L"/>
              </a:rPr>
              <a:t> </a:t>
            </a:r>
            <a:r>
              <a:rPr lang="en-US" sz="1798" spc="-70" dirty="0" err="1">
                <a:solidFill>
                  <a:srgbClr val="002D02"/>
                </a:solidFill>
                <a:latin typeface="210 합창단 L"/>
              </a:rPr>
              <a:t>박스플롯</a:t>
            </a:r>
            <a:r>
              <a:rPr lang="en-US" sz="1798" spc="-70" dirty="0">
                <a:solidFill>
                  <a:srgbClr val="002D02"/>
                </a:solidFill>
                <a:latin typeface="210 합창단 L"/>
              </a:rPr>
              <a:t> </a:t>
            </a:r>
            <a:r>
              <a:rPr lang="en-US" sz="1798" spc="-70" dirty="0" err="1">
                <a:solidFill>
                  <a:srgbClr val="002D02"/>
                </a:solidFill>
                <a:latin typeface="210 합창단 L"/>
              </a:rPr>
              <a:t>그래프와</a:t>
            </a:r>
            <a:r>
              <a:rPr lang="en-US" sz="1798" spc="-70" dirty="0">
                <a:solidFill>
                  <a:srgbClr val="002D02"/>
                </a:solidFill>
                <a:latin typeface="210 합창단 L"/>
              </a:rPr>
              <a:t> </a:t>
            </a:r>
            <a:r>
              <a:rPr lang="en-US" sz="1798" spc="-70" dirty="0" err="1">
                <a:solidFill>
                  <a:srgbClr val="002D02"/>
                </a:solidFill>
                <a:latin typeface="210 합창단 L"/>
              </a:rPr>
              <a:t>대조</a:t>
            </a:r>
            <a:r>
              <a:rPr lang="en-US" sz="1798" spc="-70" dirty="0">
                <a:solidFill>
                  <a:srgbClr val="002D02"/>
                </a:solidFill>
                <a:latin typeface="210 합창단 L"/>
              </a:rPr>
              <a:t> 시 </a:t>
            </a:r>
          </a:p>
          <a:p>
            <a:pPr>
              <a:lnSpc>
                <a:spcPts val="2877"/>
              </a:lnSpc>
            </a:pPr>
            <a:r>
              <a:rPr lang="en-US" sz="1798" spc="-70" dirty="0">
                <a:solidFill>
                  <a:srgbClr val="002D02"/>
                </a:solidFill>
                <a:latin typeface="210 합창단 L"/>
              </a:rPr>
              <a:t>       1월과 2월에 </a:t>
            </a:r>
            <a:r>
              <a:rPr lang="en-US" sz="1798" spc="-70" dirty="0" err="1">
                <a:solidFill>
                  <a:srgbClr val="002D02"/>
                </a:solidFill>
                <a:latin typeface="210 합창단 L"/>
              </a:rPr>
              <a:t>입실</a:t>
            </a:r>
            <a:r>
              <a:rPr lang="en-US" sz="1798" spc="-70" dirty="0">
                <a:solidFill>
                  <a:srgbClr val="002D02"/>
                </a:solidFill>
                <a:latin typeface="210 합창단 L"/>
              </a:rPr>
              <a:t> </a:t>
            </a:r>
            <a:r>
              <a:rPr lang="en-US" sz="1798" spc="-70" dirty="0" err="1">
                <a:solidFill>
                  <a:srgbClr val="002D02"/>
                </a:solidFill>
                <a:latin typeface="210 합창단 L"/>
              </a:rPr>
              <a:t>시간의</a:t>
            </a:r>
            <a:endParaRPr lang="en-US" sz="1798" spc="-70" dirty="0">
              <a:solidFill>
                <a:srgbClr val="002D02"/>
              </a:solidFill>
              <a:latin typeface="210 합창단 L"/>
            </a:endParaRPr>
          </a:p>
          <a:p>
            <a:pPr>
              <a:lnSpc>
                <a:spcPts val="2877"/>
              </a:lnSpc>
            </a:pPr>
            <a:r>
              <a:rPr lang="en-US" sz="1798" spc="-71" dirty="0">
                <a:solidFill>
                  <a:srgbClr val="002D02"/>
                </a:solidFill>
                <a:latin typeface="210 합창단 L"/>
              </a:rPr>
              <a:t>       </a:t>
            </a:r>
            <a:r>
              <a:rPr lang="en-US" sz="1798" spc="-71" dirty="0" err="1">
                <a:solidFill>
                  <a:srgbClr val="002D02"/>
                </a:solidFill>
                <a:latin typeface="210 합창단 L"/>
              </a:rPr>
              <a:t>최대</a:t>
            </a:r>
            <a:r>
              <a:rPr lang="en-US" sz="1798" spc="-71" dirty="0">
                <a:solidFill>
                  <a:srgbClr val="002D02"/>
                </a:solidFill>
                <a:latin typeface="210 합창단 L"/>
              </a:rPr>
              <a:t> </a:t>
            </a:r>
            <a:r>
              <a:rPr lang="en-US" sz="1798" spc="-71" dirty="0" err="1">
                <a:solidFill>
                  <a:srgbClr val="002D02"/>
                </a:solidFill>
                <a:latin typeface="210 합창단 L"/>
              </a:rPr>
              <a:t>값이</a:t>
            </a:r>
            <a:r>
              <a:rPr lang="en-US" sz="1798" spc="-71" dirty="0">
                <a:solidFill>
                  <a:srgbClr val="002D02"/>
                </a:solidFill>
                <a:latin typeface="210 합창단 L"/>
              </a:rPr>
              <a:t> </a:t>
            </a:r>
            <a:r>
              <a:rPr lang="en-US" sz="1798" spc="-71" dirty="0" err="1">
                <a:solidFill>
                  <a:srgbClr val="002D02"/>
                </a:solidFill>
                <a:latin typeface="210 합창단 L"/>
              </a:rPr>
              <a:t>크게</a:t>
            </a:r>
            <a:r>
              <a:rPr lang="en-US" sz="1798" spc="-71" dirty="0">
                <a:solidFill>
                  <a:srgbClr val="002D02"/>
                </a:solidFill>
                <a:latin typeface="210 합창단 L"/>
              </a:rPr>
              <a:t> </a:t>
            </a:r>
            <a:r>
              <a:rPr lang="en-US" sz="1798" spc="-71" dirty="0" err="1">
                <a:solidFill>
                  <a:srgbClr val="002D02"/>
                </a:solidFill>
                <a:ea typeface="210 합창단 L"/>
              </a:rPr>
              <a:t>증가함</a:t>
            </a:r>
            <a:endParaRPr lang="en-US" sz="1798" spc="-71" dirty="0">
              <a:solidFill>
                <a:srgbClr val="002D02"/>
              </a:solidFill>
              <a:ea typeface="210 합창단 L"/>
            </a:endParaRPr>
          </a:p>
        </p:txBody>
      </p:sp>
      <p:sp>
        <p:nvSpPr>
          <p:cNvPr id="25" name="TextBox 25"/>
          <p:cNvSpPr txBox="1"/>
          <p:nvPr/>
        </p:nvSpPr>
        <p:spPr>
          <a:xfrm>
            <a:off x="2735726" y="1316652"/>
            <a:ext cx="7324729"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시각화 구현</a:t>
            </a:r>
          </a:p>
        </p:txBody>
      </p:sp>
      <p:sp>
        <p:nvSpPr>
          <p:cNvPr id="26" name="TextBox 26"/>
          <p:cNvSpPr txBox="1"/>
          <p:nvPr/>
        </p:nvSpPr>
        <p:spPr>
          <a:xfrm>
            <a:off x="2061383" y="1412776"/>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02</a:t>
            </a:r>
          </a:p>
        </p:txBody>
      </p:sp>
      <p:sp>
        <p:nvSpPr>
          <p:cNvPr id="27" name="TextBox 27"/>
          <p:cNvSpPr txBox="1"/>
          <p:nvPr/>
        </p:nvSpPr>
        <p:spPr>
          <a:xfrm>
            <a:off x="11274021" y="1604946"/>
            <a:ext cx="430391" cy="238125"/>
          </a:xfrm>
          <a:prstGeom prst="rect">
            <a:avLst/>
          </a:prstGeom>
        </p:spPr>
        <p:txBody>
          <a:bodyPr lIns="0" tIns="0" rIns="0" bIns="0" rtlCol="0" anchor="t">
            <a:spAutoFit/>
          </a:bodyPr>
          <a:lstStyle/>
          <a:p>
            <a:pPr algn="ctr">
              <a:lnSpc>
                <a:spcPts val="1920"/>
              </a:lnSpc>
            </a:pPr>
            <a:r>
              <a:rPr lang="en-US" sz="1600">
                <a:solidFill>
                  <a:srgbClr val="002D02"/>
                </a:solidFill>
                <a:latin typeface="210 네모진 030"/>
              </a:rPr>
              <a:t>#9</a:t>
            </a:r>
          </a:p>
        </p:txBody>
      </p:sp>
      <p:sp>
        <p:nvSpPr>
          <p:cNvPr id="28" name="TextBox 28"/>
          <p:cNvSpPr txBox="1"/>
          <p:nvPr/>
        </p:nvSpPr>
        <p:spPr>
          <a:xfrm>
            <a:off x="11950875" y="1449921"/>
            <a:ext cx="4552386" cy="466698"/>
          </a:xfrm>
          <a:prstGeom prst="rect">
            <a:avLst/>
          </a:prstGeom>
        </p:spPr>
        <p:txBody>
          <a:bodyPr lIns="0" tIns="0" rIns="0" bIns="0" rtlCol="0" anchor="t">
            <a:spAutoFit/>
          </a:bodyPr>
          <a:lstStyle/>
          <a:p>
            <a:pPr algn="l">
              <a:lnSpc>
                <a:spcPts val="3600"/>
              </a:lnSpc>
            </a:pPr>
            <a:r>
              <a:rPr lang="en-US" sz="3000" spc="-119">
                <a:solidFill>
                  <a:srgbClr val="D4422E"/>
                </a:solidFill>
                <a:ea typeface="210 네모진 030 Bold"/>
              </a:rPr>
              <a:t>교통 데이터분석 (부가 데이터)</a:t>
            </a:r>
          </a:p>
        </p:txBody>
      </p:sp>
      <p:sp>
        <p:nvSpPr>
          <p:cNvPr id="29" name="TextBox 29"/>
          <p:cNvSpPr txBox="1"/>
          <p:nvPr/>
        </p:nvSpPr>
        <p:spPr>
          <a:xfrm>
            <a:off x="981075" y="5858980"/>
            <a:ext cx="3103426" cy="3462486"/>
          </a:xfrm>
          <a:prstGeom prst="rect">
            <a:avLst/>
          </a:prstGeom>
        </p:spPr>
        <p:txBody>
          <a:bodyPr lIns="0" tIns="0" rIns="0" bIns="0" rtlCol="0" anchor="t">
            <a:spAutoFit/>
          </a:bodyPr>
          <a:lstStyle/>
          <a:p>
            <a:pPr marL="183364" lvl="1">
              <a:lnSpc>
                <a:spcPts val="2717"/>
              </a:lnSpc>
            </a:pPr>
            <a:r>
              <a:rPr lang="en-US" altLang="ko-KR" spc="-81" dirty="0" smtClean="0">
                <a:solidFill>
                  <a:srgbClr val="002D02"/>
                </a:solidFill>
                <a:latin typeface="210 합창단 L"/>
              </a:rPr>
              <a:t>1. </a:t>
            </a:r>
            <a:r>
              <a:rPr lang="en-US" sz="1698" spc="-66" dirty="0" err="1" smtClean="0">
                <a:solidFill>
                  <a:srgbClr val="002D02"/>
                </a:solidFill>
                <a:latin typeface="210 합창단 L"/>
              </a:rPr>
              <a:t>월별</a:t>
            </a:r>
            <a:r>
              <a:rPr lang="en-US" sz="1698" spc="-66" dirty="0" smtClean="0">
                <a:solidFill>
                  <a:srgbClr val="002D02"/>
                </a:solidFill>
                <a:latin typeface="210 합창단 L"/>
              </a:rPr>
              <a:t> </a:t>
            </a:r>
            <a:r>
              <a:rPr lang="en-US" sz="1698" spc="-66" dirty="0" err="1">
                <a:solidFill>
                  <a:srgbClr val="002D02"/>
                </a:solidFill>
                <a:latin typeface="210 합창단 L"/>
              </a:rPr>
              <a:t>평균</a:t>
            </a:r>
            <a:r>
              <a:rPr lang="en-US" sz="1698" spc="-66" dirty="0">
                <a:solidFill>
                  <a:srgbClr val="002D02"/>
                </a:solidFill>
                <a:latin typeface="210 합창단 L"/>
              </a:rPr>
              <a:t> </a:t>
            </a:r>
            <a:r>
              <a:rPr lang="en-US" sz="1698" spc="-66" dirty="0" err="1">
                <a:solidFill>
                  <a:srgbClr val="002D02"/>
                </a:solidFill>
                <a:latin typeface="210 합창단 L"/>
              </a:rPr>
              <a:t>통근소요시간에서</a:t>
            </a:r>
            <a:endParaRPr lang="en-US" sz="1698" spc="-66" dirty="0">
              <a:solidFill>
                <a:srgbClr val="002D02"/>
              </a:solidFill>
              <a:latin typeface="210 합창단 L"/>
            </a:endParaRPr>
          </a:p>
          <a:p>
            <a:pPr>
              <a:lnSpc>
                <a:spcPts val="2717"/>
              </a:lnSpc>
            </a:pPr>
            <a:r>
              <a:rPr lang="en-US" sz="1698" spc="-66" dirty="0">
                <a:solidFill>
                  <a:srgbClr val="002D02"/>
                </a:solidFill>
                <a:latin typeface="210 합창단 L"/>
              </a:rPr>
              <a:t>        11월에 </a:t>
            </a:r>
            <a:r>
              <a:rPr lang="en-US" sz="1698" spc="-66" dirty="0" err="1">
                <a:solidFill>
                  <a:srgbClr val="002D02"/>
                </a:solidFill>
                <a:latin typeface="210 합창단 L"/>
              </a:rPr>
              <a:t>정상</a:t>
            </a:r>
            <a:r>
              <a:rPr lang="en-US" sz="1698" spc="-66" dirty="0">
                <a:solidFill>
                  <a:srgbClr val="002D02"/>
                </a:solidFill>
                <a:latin typeface="210 합창단 L"/>
              </a:rPr>
              <a:t> </a:t>
            </a:r>
            <a:r>
              <a:rPr lang="en-US" sz="1698" spc="-66" dirty="0" err="1">
                <a:solidFill>
                  <a:srgbClr val="002D02"/>
                </a:solidFill>
                <a:latin typeface="210 합창단 L"/>
              </a:rPr>
              <a:t>대비</a:t>
            </a:r>
            <a:r>
              <a:rPr lang="en-US" sz="1698" spc="-66" dirty="0">
                <a:solidFill>
                  <a:srgbClr val="002D02"/>
                </a:solidFill>
                <a:latin typeface="210 합창단 L"/>
              </a:rPr>
              <a:t> </a:t>
            </a:r>
            <a:r>
              <a:rPr lang="en-US" sz="1698" spc="-66" dirty="0" err="1">
                <a:solidFill>
                  <a:srgbClr val="002D02"/>
                </a:solidFill>
                <a:latin typeface="210 합창단 L"/>
              </a:rPr>
              <a:t>지각의</a:t>
            </a:r>
            <a:r>
              <a:rPr lang="en-US" sz="1698" spc="-66" dirty="0">
                <a:solidFill>
                  <a:srgbClr val="002D02"/>
                </a:solidFill>
                <a:latin typeface="210 합창단 L"/>
              </a:rPr>
              <a:t> </a:t>
            </a:r>
          </a:p>
          <a:p>
            <a:pPr>
              <a:lnSpc>
                <a:spcPts val="2717"/>
              </a:lnSpc>
            </a:pPr>
            <a:r>
              <a:rPr lang="en-US" sz="1698" spc="-66" dirty="0">
                <a:solidFill>
                  <a:srgbClr val="002D02"/>
                </a:solidFill>
                <a:latin typeface="210 합창단 L"/>
              </a:rPr>
              <a:t>        </a:t>
            </a:r>
            <a:r>
              <a:rPr lang="en-US" sz="1698" spc="-66" dirty="0" err="1">
                <a:solidFill>
                  <a:srgbClr val="002D02"/>
                </a:solidFill>
                <a:ea typeface="210 합창단 L"/>
              </a:rPr>
              <a:t>통근</a:t>
            </a:r>
            <a:r>
              <a:rPr lang="en-US" sz="1698" spc="-66" dirty="0">
                <a:solidFill>
                  <a:srgbClr val="002D02"/>
                </a:solidFill>
                <a:ea typeface="210 합창단 L"/>
              </a:rPr>
              <a:t> </a:t>
            </a:r>
            <a:r>
              <a:rPr lang="en-US" sz="1698" spc="-66" dirty="0" err="1">
                <a:solidFill>
                  <a:srgbClr val="002D02"/>
                </a:solidFill>
                <a:ea typeface="210 합창단 L"/>
              </a:rPr>
              <a:t>시간이</a:t>
            </a:r>
            <a:r>
              <a:rPr lang="en-US" sz="1698" spc="-66" dirty="0">
                <a:solidFill>
                  <a:srgbClr val="002D02"/>
                </a:solidFill>
                <a:ea typeface="210 합창단 L"/>
              </a:rPr>
              <a:t> </a:t>
            </a:r>
            <a:r>
              <a:rPr lang="en-US" sz="1698" spc="-66" dirty="0" err="1">
                <a:solidFill>
                  <a:srgbClr val="002D02"/>
                </a:solidFill>
                <a:ea typeface="210 합창단 L"/>
              </a:rPr>
              <a:t>증가된</a:t>
            </a:r>
            <a:r>
              <a:rPr lang="en-US" sz="1698" spc="-66" dirty="0">
                <a:solidFill>
                  <a:srgbClr val="002D02"/>
                </a:solidFill>
                <a:ea typeface="210 합창단 L"/>
              </a:rPr>
              <a:t> </a:t>
            </a:r>
            <a:r>
              <a:rPr lang="en-US" sz="1698" spc="-66" dirty="0" err="1">
                <a:solidFill>
                  <a:srgbClr val="002D02"/>
                </a:solidFill>
                <a:ea typeface="210 합창단 L"/>
              </a:rPr>
              <a:t>것으로</a:t>
            </a:r>
            <a:r>
              <a:rPr lang="en-US" sz="1698" spc="-66" dirty="0">
                <a:solidFill>
                  <a:srgbClr val="002D02"/>
                </a:solidFill>
                <a:ea typeface="210 합창단 L"/>
              </a:rPr>
              <a:t> </a:t>
            </a:r>
          </a:p>
          <a:p>
            <a:pPr>
              <a:lnSpc>
                <a:spcPts val="2717"/>
              </a:lnSpc>
            </a:pPr>
            <a:r>
              <a:rPr lang="en-US" sz="1698" spc="-66" dirty="0">
                <a:solidFill>
                  <a:srgbClr val="002D02"/>
                </a:solidFill>
                <a:latin typeface="210 합창단 L"/>
              </a:rPr>
              <a:t>        </a:t>
            </a:r>
            <a:r>
              <a:rPr lang="en-US" sz="1698" spc="-66" dirty="0" err="1">
                <a:solidFill>
                  <a:srgbClr val="002D02"/>
                </a:solidFill>
                <a:ea typeface="210 합창단 L"/>
              </a:rPr>
              <a:t>보이나</a:t>
            </a:r>
            <a:r>
              <a:rPr lang="en-US" sz="1698" spc="-66" dirty="0">
                <a:solidFill>
                  <a:srgbClr val="002D02"/>
                </a:solidFill>
                <a:ea typeface="210 합창단 L"/>
              </a:rPr>
              <a:t> 11월 </a:t>
            </a:r>
            <a:r>
              <a:rPr lang="en-US" sz="1698" spc="-66" dirty="0" err="1">
                <a:solidFill>
                  <a:srgbClr val="002D02"/>
                </a:solidFill>
                <a:ea typeface="210 합창단 L"/>
              </a:rPr>
              <a:t>지각</a:t>
            </a:r>
            <a:r>
              <a:rPr lang="en-US" sz="1698" spc="-66" dirty="0">
                <a:solidFill>
                  <a:srgbClr val="002D02"/>
                </a:solidFill>
                <a:ea typeface="210 합창단 L"/>
              </a:rPr>
              <a:t> 건 </a:t>
            </a:r>
            <a:r>
              <a:rPr lang="en-US" sz="1698" spc="-66" dirty="0" err="1">
                <a:solidFill>
                  <a:srgbClr val="002D02"/>
                </a:solidFill>
                <a:ea typeface="210 합창단 L"/>
              </a:rPr>
              <a:t>수와의</a:t>
            </a:r>
            <a:r>
              <a:rPr lang="en-US" sz="1698" spc="-66" dirty="0">
                <a:solidFill>
                  <a:srgbClr val="002D02"/>
                </a:solidFill>
                <a:ea typeface="210 합창단 L"/>
              </a:rPr>
              <a:t> </a:t>
            </a:r>
          </a:p>
          <a:p>
            <a:pPr>
              <a:lnSpc>
                <a:spcPts val="2717"/>
              </a:lnSpc>
            </a:pPr>
            <a:r>
              <a:rPr lang="en-US" sz="1698" spc="-66" dirty="0">
                <a:solidFill>
                  <a:srgbClr val="002D02"/>
                </a:solidFill>
                <a:latin typeface="210 합창단 L"/>
              </a:rPr>
              <a:t>        </a:t>
            </a:r>
            <a:r>
              <a:rPr lang="en-US" sz="1698" spc="-66" dirty="0" err="1">
                <a:solidFill>
                  <a:srgbClr val="002D02"/>
                </a:solidFill>
                <a:ea typeface="210 합창단 L"/>
              </a:rPr>
              <a:t>연관성은</a:t>
            </a:r>
            <a:r>
              <a:rPr lang="en-US" sz="1698" spc="-66" dirty="0">
                <a:solidFill>
                  <a:srgbClr val="002D02"/>
                </a:solidFill>
                <a:ea typeface="210 합창단 L"/>
              </a:rPr>
              <a:t> </a:t>
            </a:r>
            <a:r>
              <a:rPr lang="en-US" sz="1698" spc="-66" dirty="0" err="1">
                <a:solidFill>
                  <a:srgbClr val="002D02"/>
                </a:solidFill>
                <a:ea typeface="210 합창단 L"/>
              </a:rPr>
              <a:t>없어</a:t>
            </a:r>
            <a:r>
              <a:rPr lang="en-US" sz="1698" spc="-66" dirty="0">
                <a:solidFill>
                  <a:srgbClr val="002D02"/>
                </a:solidFill>
                <a:ea typeface="210 합창단 L"/>
              </a:rPr>
              <a:t> </a:t>
            </a:r>
            <a:r>
              <a:rPr lang="en-US" sz="1698" spc="-66" dirty="0" err="1">
                <a:solidFill>
                  <a:srgbClr val="002D02"/>
                </a:solidFill>
                <a:ea typeface="210 합창단 L"/>
              </a:rPr>
              <a:t>보임</a:t>
            </a:r>
            <a:r>
              <a:rPr lang="en-US" sz="1698" spc="-66" dirty="0">
                <a:solidFill>
                  <a:srgbClr val="002D02"/>
                </a:solidFill>
                <a:ea typeface="210 합창단 L"/>
              </a:rPr>
              <a:t> </a:t>
            </a:r>
          </a:p>
          <a:p>
            <a:pPr>
              <a:lnSpc>
                <a:spcPts val="2717"/>
              </a:lnSpc>
            </a:pPr>
            <a:endParaRPr lang="en-US" sz="1698" spc="-66" dirty="0">
              <a:solidFill>
                <a:srgbClr val="002D02"/>
              </a:solidFill>
              <a:ea typeface="210 합창단 L"/>
            </a:endParaRPr>
          </a:p>
          <a:p>
            <a:pPr>
              <a:lnSpc>
                <a:spcPts val="2717"/>
              </a:lnSpc>
            </a:pPr>
            <a:r>
              <a:rPr lang="en-US" sz="1698" spc="-66" dirty="0">
                <a:solidFill>
                  <a:srgbClr val="002D02"/>
                </a:solidFill>
                <a:latin typeface="210 합창단 L"/>
              </a:rPr>
              <a:t>     2. </a:t>
            </a:r>
            <a:r>
              <a:rPr lang="en-US" sz="1698" spc="-66" dirty="0" err="1">
                <a:solidFill>
                  <a:srgbClr val="002D02"/>
                </a:solidFill>
                <a:ea typeface="210 합창단 L"/>
              </a:rPr>
              <a:t>요일별</a:t>
            </a:r>
            <a:r>
              <a:rPr lang="en-US" sz="1698" spc="-66" dirty="0">
                <a:solidFill>
                  <a:srgbClr val="002D02"/>
                </a:solidFill>
                <a:ea typeface="210 합창단 L"/>
              </a:rPr>
              <a:t> </a:t>
            </a:r>
            <a:r>
              <a:rPr lang="en-US" sz="1698" spc="-66" dirty="0" err="1">
                <a:solidFill>
                  <a:srgbClr val="002D02"/>
                </a:solidFill>
                <a:ea typeface="210 합창단 L"/>
              </a:rPr>
              <a:t>평균</a:t>
            </a:r>
            <a:r>
              <a:rPr lang="en-US" sz="1698" spc="-66" dirty="0">
                <a:solidFill>
                  <a:srgbClr val="002D02"/>
                </a:solidFill>
                <a:ea typeface="210 합창단 L"/>
              </a:rPr>
              <a:t> </a:t>
            </a:r>
            <a:r>
              <a:rPr lang="en-US" sz="1698" spc="-66" dirty="0" err="1">
                <a:solidFill>
                  <a:srgbClr val="002D02"/>
                </a:solidFill>
                <a:ea typeface="210 합창단 L"/>
              </a:rPr>
              <a:t>통근소요시간의</a:t>
            </a:r>
            <a:endParaRPr lang="en-US" sz="1698" spc="-66" dirty="0">
              <a:solidFill>
                <a:srgbClr val="002D02"/>
              </a:solidFill>
              <a:ea typeface="210 합창단 L"/>
            </a:endParaRPr>
          </a:p>
          <a:p>
            <a:pPr>
              <a:lnSpc>
                <a:spcPts val="2717"/>
              </a:lnSpc>
            </a:pPr>
            <a:r>
              <a:rPr lang="en-US" sz="1698" spc="-66" dirty="0">
                <a:solidFill>
                  <a:srgbClr val="002D02"/>
                </a:solidFill>
                <a:latin typeface="210 합창단 L"/>
              </a:rPr>
              <a:t>          </a:t>
            </a:r>
            <a:r>
              <a:rPr lang="en-US" sz="1698" spc="-66" dirty="0" err="1">
                <a:solidFill>
                  <a:srgbClr val="002D02"/>
                </a:solidFill>
                <a:ea typeface="210 합창단 L"/>
              </a:rPr>
              <a:t>경우</a:t>
            </a:r>
            <a:r>
              <a:rPr lang="en-US" sz="1698" spc="-66" dirty="0">
                <a:solidFill>
                  <a:srgbClr val="002D02"/>
                </a:solidFill>
                <a:ea typeface="210 합창단 L"/>
              </a:rPr>
              <a:t> </a:t>
            </a:r>
            <a:r>
              <a:rPr lang="en-US" sz="1698" spc="-66" dirty="0" err="1">
                <a:solidFill>
                  <a:srgbClr val="002D02"/>
                </a:solidFill>
                <a:ea typeface="210 합창단 L"/>
              </a:rPr>
              <a:t>지각한</a:t>
            </a:r>
            <a:r>
              <a:rPr lang="en-US" sz="1698" spc="-66" dirty="0">
                <a:solidFill>
                  <a:srgbClr val="002D02"/>
                </a:solidFill>
                <a:ea typeface="210 합창단 L"/>
              </a:rPr>
              <a:t> 날 </a:t>
            </a:r>
            <a:r>
              <a:rPr lang="en-US" sz="1698" spc="-66" dirty="0" err="1">
                <a:solidFill>
                  <a:srgbClr val="002D02"/>
                </a:solidFill>
                <a:ea typeface="210 합창단 L"/>
              </a:rPr>
              <a:t>기준으로</a:t>
            </a:r>
            <a:r>
              <a:rPr lang="en-US" sz="1698" spc="-66" dirty="0">
                <a:solidFill>
                  <a:srgbClr val="002D02"/>
                </a:solidFill>
                <a:ea typeface="210 합창단 L"/>
              </a:rPr>
              <a:t> </a:t>
            </a:r>
          </a:p>
          <a:p>
            <a:pPr>
              <a:lnSpc>
                <a:spcPts val="2717"/>
              </a:lnSpc>
            </a:pPr>
            <a:r>
              <a:rPr lang="en-US" sz="1698" spc="-66" dirty="0">
                <a:solidFill>
                  <a:srgbClr val="002D02"/>
                </a:solidFill>
                <a:latin typeface="210 합창단 L"/>
              </a:rPr>
              <a:t>          </a:t>
            </a:r>
            <a:r>
              <a:rPr lang="en-US" sz="1698" spc="-66" dirty="0" err="1">
                <a:solidFill>
                  <a:srgbClr val="002D02"/>
                </a:solidFill>
                <a:ea typeface="210 합창단 L"/>
              </a:rPr>
              <a:t>수요일</a:t>
            </a:r>
            <a:r>
              <a:rPr lang="en-US" sz="1698" spc="-66" dirty="0">
                <a:solidFill>
                  <a:srgbClr val="002D02"/>
                </a:solidFill>
                <a:ea typeface="210 합창단 L"/>
              </a:rPr>
              <a:t>, </a:t>
            </a:r>
            <a:r>
              <a:rPr lang="en-US" sz="1698" spc="-66" dirty="0" err="1">
                <a:solidFill>
                  <a:srgbClr val="002D02"/>
                </a:solidFill>
                <a:ea typeface="210 합창단 L"/>
              </a:rPr>
              <a:t>목요일</a:t>
            </a:r>
            <a:r>
              <a:rPr lang="en-US" sz="1698" spc="-66" dirty="0">
                <a:solidFill>
                  <a:srgbClr val="002D02"/>
                </a:solidFill>
                <a:ea typeface="210 합창단 L"/>
              </a:rPr>
              <a:t>, </a:t>
            </a:r>
            <a:r>
              <a:rPr lang="en-US" sz="1698" spc="-66" dirty="0" err="1">
                <a:solidFill>
                  <a:srgbClr val="002D02"/>
                </a:solidFill>
                <a:ea typeface="210 합창단 L"/>
              </a:rPr>
              <a:t>금요일에</a:t>
            </a:r>
            <a:r>
              <a:rPr lang="en-US" sz="1698" spc="-66" dirty="0">
                <a:solidFill>
                  <a:srgbClr val="002D02"/>
                </a:solidFill>
                <a:ea typeface="210 합창단 L"/>
              </a:rPr>
              <a:t> </a:t>
            </a:r>
          </a:p>
          <a:p>
            <a:pPr>
              <a:lnSpc>
                <a:spcPts val="2717"/>
              </a:lnSpc>
            </a:pPr>
            <a:r>
              <a:rPr lang="en-US" sz="1698" spc="-67" dirty="0">
                <a:solidFill>
                  <a:srgbClr val="002D02"/>
                </a:solidFill>
                <a:latin typeface="210 합창단 L"/>
              </a:rPr>
              <a:t>         </a:t>
            </a:r>
            <a:r>
              <a:rPr lang="en-US" sz="1698" spc="-67" dirty="0" err="1">
                <a:solidFill>
                  <a:srgbClr val="002D02"/>
                </a:solidFill>
                <a:ea typeface="210 합창단 L"/>
              </a:rPr>
              <a:t>시간이</a:t>
            </a:r>
            <a:r>
              <a:rPr lang="en-US" sz="1698" spc="-67" dirty="0">
                <a:solidFill>
                  <a:srgbClr val="002D02"/>
                </a:solidFill>
                <a:ea typeface="210 합창단 L"/>
              </a:rPr>
              <a:t> </a:t>
            </a:r>
            <a:r>
              <a:rPr lang="en-US" sz="1698" spc="-67" dirty="0" err="1" smtClean="0">
                <a:solidFill>
                  <a:srgbClr val="002D02"/>
                </a:solidFill>
                <a:ea typeface="210 합창단 L"/>
              </a:rPr>
              <a:t>증가됨</a:t>
            </a:r>
            <a:endParaRPr lang="en-US" sz="1698" spc="-67" dirty="0">
              <a:solidFill>
                <a:srgbClr val="002D02"/>
              </a:solidFill>
              <a:ea typeface="210 합창단 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13374724" y="2221620"/>
            <a:ext cx="1907553" cy="611118"/>
          </a:xfrm>
          <a:prstGeom prst="rect">
            <a:avLst/>
          </a:prstGeom>
        </p:spPr>
      </p:pic>
      <p:sp>
        <p:nvSpPr>
          <p:cNvPr id="4" name="TextBox 4"/>
          <p:cNvSpPr txBox="1"/>
          <p:nvPr/>
        </p:nvSpPr>
        <p:spPr>
          <a:xfrm>
            <a:off x="14045746" y="1908963"/>
            <a:ext cx="2643059" cy="2758244"/>
          </a:xfrm>
          <a:prstGeom prst="rect">
            <a:avLst/>
          </a:prstGeom>
        </p:spPr>
        <p:txBody>
          <a:bodyPr lIns="0" tIns="0" rIns="0" bIns="0" rtlCol="0" anchor="t">
            <a:spAutoFit/>
          </a:bodyPr>
          <a:lstStyle/>
          <a:p>
            <a:pPr algn="r">
              <a:lnSpc>
                <a:spcPts val="12600"/>
              </a:lnSpc>
            </a:pPr>
            <a:r>
              <a:rPr lang="en-US" sz="10500">
                <a:solidFill>
                  <a:srgbClr val="002D02"/>
                </a:solidFill>
                <a:latin typeface="Arimo Bold"/>
              </a:rPr>
              <a:t>6.</a:t>
            </a:r>
          </a:p>
        </p:txBody>
      </p:sp>
      <p:sp>
        <p:nvSpPr>
          <p:cNvPr id="5" name="TextBox 5"/>
          <p:cNvSpPr txBox="1"/>
          <p:nvPr/>
        </p:nvSpPr>
        <p:spPr>
          <a:xfrm>
            <a:off x="3901951" y="3610168"/>
            <a:ext cx="12786843" cy="1219200"/>
          </a:xfrm>
          <a:prstGeom prst="rect">
            <a:avLst/>
          </a:prstGeom>
        </p:spPr>
        <p:txBody>
          <a:bodyPr lIns="0" tIns="0" rIns="0" bIns="0" rtlCol="0" anchor="t">
            <a:spAutoFit/>
          </a:bodyPr>
          <a:lstStyle/>
          <a:p>
            <a:pPr algn="r">
              <a:lnSpc>
                <a:spcPts val="9600"/>
              </a:lnSpc>
            </a:pPr>
            <a:r>
              <a:rPr lang="en-US" sz="8000" b="1" spc="-318" dirty="0" err="1">
                <a:solidFill>
                  <a:srgbClr val="002D02"/>
                </a:solidFill>
                <a:ea typeface="Open Sans Bold"/>
              </a:rPr>
              <a:t>개발</a:t>
            </a:r>
            <a:r>
              <a:rPr lang="en-US" sz="8000" b="1" spc="-318" dirty="0">
                <a:solidFill>
                  <a:srgbClr val="002D02"/>
                </a:solidFill>
                <a:ea typeface="Open Sans Bold"/>
              </a:rPr>
              <a:t> </a:t>
            </a:r>
            <a:r>
              <a:rPr lang="en-US" sz="8000" b="1" spc="-318" dirty="0" err="1">
                <a:solidFill>
                  <a:srgbClr val="002D02"/>
                </a:solidFill>
                <a:ea typeface="Open Sans Bold"/>
              </a:rPr>
              <a:t>후기</a:t>
            </a:r>
            <a:endParaRPr lang="en-US" sz="8000" b="1" spc="-318" dirty="0">
              <a:solidFill>
                <a:srgbClr val="002D02"/>
              </a:solidFill>
              <a:ea typeface="Open Sans Bold"/>
            </a:endParaRPr>
          </a:p>
        </p:txBody>
      </p:sp>
      <p:sp>
        <p:nvSpPr>
          <p:cNvPr id="6" name="TextBox 6"/>
          <p:cNvSpPr txBox="1"/>
          <p:nvPr/>
        </p:nvSpPr>
        <p:spPr>
          <a:xfrm>
            <a:off x="13226786" y="2442464"/>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여섯번</a:t>
            </a:r>
            <a:r>
              <a:rPr lang="en-US" sz="1800" b="1" spc="-71" dirty="0">
                <a:solidFill>
                  <a:srgbClr val="002D02"/>
                </a:solidFill>
                <a:ea typeface="Open Sans"/>
              </a:rPr>
              <a:t> 째 </a:t>
            </a:r>
            <a:r>
              <a:rPr lang="en-US" sz="1800" b="1" spc="-71" dirty="0" err="1">
                <a:solidFill>
                  <a:srgbClr val="002D02"/>
                </a:solidFill>
                <a:ea typeface="Open Sans"/>
              </a:rPr>
              <a:t>목차</a:t>
            </a:r>
            <a:endParaRPr lang="en-US" sz="1800" b="1" spc="-71" dirty="0">
              <a:solidFill>
                <a:srgbClr val="002D02"/>
              </a:solidFill>
              <a:ea typeface="Open Sans"/>
            </a:endParaRPr>
          </a:p>
        </p:txBody>
      </p:sp>
      <p:pic>
        <p:nvPicPr>
          <p:cNvPr id="7" name="Picture 7"/>
          <p:cNvPicPr>
            <a:picLocks noChangeAspect="1"/>
          </p:cNvPicPr>
          <p:nvPr/>
        </p:nvPicPr>
        <p:blipFill>
          <a:blip r:embed="rId4"/>
          <a:srcRect l="4" r="4"/>
          <a:stretch>
            <a:fillRect/>
          </a:stretch>
        </p:blipFill>
        <p:spPr>
          <a:xfrm>
            <a:off x="9104762" y="6475285"/>
            <a:ext cx="7675476" cy="1742857"/>
          </a:xfrm>
          <a:prstGeom prst="rect">
            <a:avLst/>
          </a:prstGeom>
        </p:spPr>
      </p:pic>
      <p:sp>
        <p:nvSpPr>
          <p:cNvPr id="8" name="TextBox 8"/>
          <p:cNvSpPr txBox="1"/>
          <p:nvPr/>
        </p:nvSpPr>
        <p:spPr>
          <a:xfrm>
            <a:off x="10707650" y="6962155"/>
            <a:ext cx="8038168"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개발</a:t>
            </a:r>
            <a:r>
              <a:rPr lang="en-US" sz="2200" b="1" spc="-87" dirty="0">
                <a:solidFill>
                  <a:srgbClr val="002D02"/>
                </a:solidFill>
                <a:ea typeface="Open Sans Bold"/>
              </a:rPr>
              <a:t> </a:t>
            </a:r>
            <a:r>
              <a:rPr lang="en-US" sz="2200" b="1" spc="-87" dirty="0" err="1">
                <a:solidFill>
                  <a:srgbClr val="002D02"/>
                </a:solidFill>
                <a:ea typeface="Open Sans Bold"/>
              </a:rPr>
              <a:t>후기</a:t>
            </a:r>
            <a:endParaRPr lang="en-US" sz="2200" b="1" spc="-87" dirty="0">
              <a:solidFill>
                <a:srgbClr val="002D02"/>
              </a:solidFill>
              <a:ea typeface="Open Sans Bold"/>
            </a:endParaRPr>
          </a:p>
        </p:txBody>
      </p:sp>
      <p:pic>
        <p:nvPicPr>
          <p:cNvPr id="9" name="Picture 9"/>
          <p:cNvPicPr>
            <a:picLocks noChangeAspect="1"/>
          </p:cNvPicPr>
          <p:nvPr/>
        </p:nvPicPr>
        <p:blipFill>
          <a:blip r:embed="rId5"/>
          <a:srcRect t="484" b="484"/>
          <a:stretch>
            <a:fillRect/>
          </a:stretch>
        </p:blipFill>
        <p:spPr>
          <a:xfrm>
            <a:off x="9794467" y="6891612"/>
            <a:ext cx="623397" cy="374156"/>
          </a:xfrm>
          <a:prstGeom prst="rect">
            <a:avLst/>
          </a:prstGeom>
        </p:spPr>
      </p:pic>
      <p:sp>
        <p:nvSpPr>
          <p:cNvPr id="10" name="TextBox 10"/>
          <p:cNvSpPr txBox="1"/>
          <p:nvPr/>
        </p:nvSpPr>
        <p:spPr>
          <a:xfrm>
            <a:off x="9849581" y="6974331"/>
            <a:ext cx="513177" cy="349263"/>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01</a:t>
            </a:r>
          </a:p>
        </p:txBody>
      </p:sp>
      <p:pic>
        <p:nvPicPr>
          <p:cNvPr id="11" name="Picture 11"/>
          <p:cNvPicPr>
            <a:picLocks noChangeAspect="1"/>
          </p:cNvPicPr>
          <p:nvPr/>
        </p:nvPicPr>
        <p:blipFill>
          <a:blip r:embed="rId6"/>
          <a:srcRect/>
          <a:stretch>
            <a:fillRect/>
          </a:stretch>
        </p:blipFill>
        <p:spPr>
          <a:xfrm>
            <a:off x="1846101" y="2057143"/>
            <a:ext cx="6171429" cy="61714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1171" y="466680"/>
            <a:ext cx="17265659" cy="9452384"/>
          </a:xfrm>
          <a:prstGeom prst="rect">
            <a:avLst/>
          </a:prstGeom>
        </p:spPr>
      </p:pic>
      <p:pic>
        <p:nvPicPr>
          <p:cNvPr id="3" name="Picture 3"/>
          <p:cNvPicPr>
            <a:picLocks noChangeAspect="1"/>
          </p:cNvPicPr>
          <p:nvPr/>
        </p:nvPicPr>
        <p:blipFill>
          <a:blip r:embed="rId3"/>
          <a:srcRect t="22" b="88422"/>
          <a:stretch>
            <a:fillRect/>
          </a:stretch>
        </p:blipFill>
        <p:spPr>
          <a:xfrm>
            <a:off x="511171" y="435273"/>
            <a:ext cx="17265659" cy="1092758"/>
          </a:xfrm>
          <a:prstGeom prst="rect">
            <a:avLst/>
          </a:prstGeom>
        </p:spPr>
      </p:pic>
      <p:pic>
        <p:nvPicPr>
          <p:cNvPr id="4" name="Picture 4"/>
          <p:cNvPicPr>
            <a:picLocks noChangeAspect="1"/>
          </p:cNvPicPr>
          <p:nvPr/>
        </p:nvPicPr>
        <p:blipFill>
          <a:blip r:embed="rId4"/>
          <a:srcRect t="162" b="162"/>
          <a:stretch>
            <a:fillRect/>
          </a:stretch>
        </p:blipFill>
        <p:spPr>
          <a:xfrm>
            <a:off x="1504356" y="982506"/>
            <a:ext cx="15277002" cy="1091051"/>
          </a:xfrm>
          <a:prstGeom prst="rect">
            <a:avLst/>
          </a:prstGeom>
        </p:spPr>
      </p:pic>
      <p:sp>
        <p:nvSpPr>
          <p:cNvPr id="5" name="TextBox 5"/>
          <p:cNvSpPr txBox="1"/>
          <p:nvPr/>
        </p:nvSpPr>
        <p:spPr>
          <a:xfrm>
            <a:off x="2735726" y="1249538"/>
            <a:ext cx="6530991"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개발 후기</a:t>
            </a:r>
          </a:p>
        </p:txBody>
      </p:sp>
      <p:sp>
        <p:nvSpPr>
          <p:cNvPr id="6" name="TextBox 6"/>
          <p:cNvSpPr txBox="1"/>
          <p:nvPr/>
        </p:nvSpPr>
        <p:spPr>
          <a:xfrm>
            <a:off x="2061383" y="135518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a:rPr>
              <a:t>01</a:t>
            </a:r>
          </a:p>
        </p:txBody>
      </p:sp>
      <p:sp>
        <p:nvSpPr>
          <p:cNvPr id="7" name="TextBox 7"/>
          <p:cNvSpPr txBox="1"/>
          <p:nvPr/>
        </p:nvSpPr>
        <p:spPr>
          <a:xfrm>
            <a:off x="1504356" y="2762250"/>
            <a:ext cx="1672077" cy="609600"/>
          </a:xfrm>
          <a:prstGeom prst="rect">
            <a:avLst/>
          </a:prstGeom>
        </p:spPr>
        <p:txBody>
          <a:bodyPr lIns="0" tIns="0" rIns="0" bIns="0" rtlCol="0" anchor="t">
            <a:spAutoFit/>
          </a:bodyPr>
          <a:lstStyle/>
          <a:p>
            <a:pPr algn="l">
              <a:lnSpc>
                <a:spcPts val="4559"/>
              </a:lnSpc>
            </a:pPr>
            <a:r>
              <a:rPr lang="en-US" sz="4800" spc="-240">
                <a:solidFill>
                  <a:srgbClr val="004AAD"/>
                </a:solidFill>
                <a:ea typeface="210 토스트 L Bold"/>
              </a:rPr>
              <a:t>최진영</a:t>
            </a:r>
          </a:p>
        </p:txBody>
      </p:sp>
      <p:sp>
        <p:nvSpPr>
          <p:cNvPr id="8" name="TextBox 8"/>
          <p:cNvSpPr txBox="1"/>
          <p:nvPr/>
        </p:nvSpPr>
        <p:spPr>
          <a:xfrm>
            <a:off x="1504356" y="4267200"/>
            <a:ext cx="1672077" cy="609600"/>
          </a:xfrm>
          <a:prstGeom prst="rect">
            <a:avLst/>
          </a:prstGeom>
        </p:spPr>
        <p:txBody>
          <a:bodyPr lIns="0" tIns="0" rIns="0" bIns="0" rtlCol="0" anchor="t">
            <a:spAutoFit/>
          </a:bodyPr>
          <a:lstStyle/>
          <a:p>
            <a:pPr algn="l">
              <a:lnSpc>
                <a:spcPts val="4559"/>
              </a:lnSpc>
            </a:pPr>
            <a:r>
              <a:rPr lang="en-US" sz="4800" spc="-240">
                <a:solidFill>
                  <a:srgbClr val="004AAD"/>
                </a:solidFill>
                <a:ea typeface="210 토스트 L Bold"/>
              </a:rPr>
              <a:t>조은영</a:t>
            </a:r>
          </a:p>
        </p:txBody>
      </p:sp>
      <p:sp>
        <p:nvSpPr>
          <p:cNvPr id="9" name="TextBox 9"/>
          <p:cNvSpPr txBox="1"/>
          <p:nvPr/>
        </p:nvSpPr>
        <p:spPr>
          <a:xfrm>
            <a:off x="1504356" y="5772150"/>
            <a:ext cx="1672077" cy="609600"/>
          </a:xfrm>
          <a:prstGeom prst="rect">
            <a:avLst/>
          </a:prstGeom>
        </p:spPr>
        <p:txBody>
          <a:bodyPr lIns="0" tIns="0" rIns="0" bIns="0" rtlCol="0" anchor="t">
            <a:spAutoFit/>
          </a:bodyPr>
          <a:lstStyle/>
          <a:p>
            <a:pPr algn="l">
              <a:lnSpc>
                <a:spcPts val="4559"/>
              </a:lnSpc>
            </a:pPr>
            <a:r>
              <a:rPr lang="en-US" sz="4800" spc="-240">
                <a:solidFill>
                  <a:srgbClr val="004AAD"/>
                </a:solidFill>
                <a:ea typeface="210 토스트 L Bold"/>
              </a:rPr>
              <a:t>엄찬울</a:t>
            </a:r>
          </a:p>
        </p:txBody>
      </p:sp>
      <p:sp>
        <p:nvSpPr>
          <p:cNvPr id="10" name="TextBox 10"/>
          <p:cNvSpPr txBox="1"/>
          <p:nvPr/>
        </p:nvSpPr>
        <p:spPr>
          <a:xfrm>
            <a:off x="1504356" y="7277100"/>
            <a:ext cx="1672077" cy="609600"/>
          </a:xfrm>
          <a:prstGeom prst="rect">
            <a:avLst/>
          </a:prstGeom>
        </p:spPr>
        <p:txBody>
          <a:bodyPr lIns="0" tIns="0" rIns="0" bIns="0" rtlCol="0" anchor="t">
            <a:spAutoFit/>
          </a:bodyPr>
          <a:lstStyle/>
          <a:p>
            <a:pPr algn="l">
              <a:lnSpc>
                <a:spcPts val="4559"/>
              </a:lnSpc>
            </a:pPr>
            <a:r>
              <a:rPr lang="en-US" sz="4800" spc="-240">
                <a:solidFill>
                  <a:srgbClr val="004AAD"/>
                </a:solidFill>
                <a:ea typeface="210 토스트 L Bold"/>
              </a:rPr>
              <a:t>김준영</a:t>
            </a:r>
          </a:p>
        </p:txBody>
      </p:sp>
      <p:sp>
        <p:nvSpPr>
          <p:cNvPr id="11" name="TextBox 11"/>
          <p:cNvSpPr txBox="1"/>
          <p:nvPr/>
        </p:nvSpPr>
        <p:spPr>
          <a:xfrm>
            <a:off x="1504356" y="8782050"/>
            <a:ext cx="1672077" cy="609600"/>
          </a:xfrm>
          <a:prstGeom prst="rect">
            <a:avLst/>
          </a:prstGeom>
        </p:spPr>
        <p:txBody>
          <a:bodyPr lIns="0" tIns="0" rIns="0" bIns="0" rtlCol="0" anchor="t">
            <a:spAutoFit/>
          </a:bodyPr>
          <a:lstStyle/>
          <a:p>
            <a:pPr algn="l">
              <a:lnSpc>
                <a:spcPts val="4559"/>
              </a:lnSpc>
            </a:pPr>
            <a:r>
              <a:rPr lang="en-US" sz="4800" spc="-240">
                <a:solidFill>
                  <a:srgbClr val="004AAD"/>
                </a:solidFill>
                <a:ea typeface="210 토스트 L Bold"/>
              </a:rPr>
              <a:t>차유빈</a:t>
            </a:r>
          </a:p>
        </p:txBody>
      </p:sp>
      <p:sp>
        <p:nvSpPr>
          <p:cNvPr id="12" name="TextBox 12"/>
          <p:cNvSpPr txBox="1"/>
          <p:nvPr/>
        </p:nvSpPr>
        <p:spPr>
          <a:xfrm>
            <a:off x="3680521" y="8418384"/>
            <a:ext cx="13578779" cy="1693652"/>
          </a:xfrm>
          <a:prstGeom prst="rect">
            <a:avLst/>
          </a:prstGeom>
        </p:spPr>
        <p:txBody>
          <a:bodyPr lIns="0" tIns="0" rIns="0" bIns="0" rtlCol="0" anchor="t">
            <a:spAutoFit/>
          </a:bodyPr>
          <a:lstStyle/>
          <a:p>
            <a:pPr>
              <a:lnSpc>
                <a:spcPts val="3417"/>
              </a:lnSpc>
            </a:pPr>
            <a:r>
              <a:rPr lang="en-US" sz="1898" spc="-74">
                <a:solidFill>
                  <a:srgbClr val="002D02"/>
                </a:solidFill>
                <a:latin typeface="210 합창단 L"/>
              </a:rPr>
              <a:t>'빅데이터 분석'이라는 프로젝트는 대단한 주제에 대해 분석해야 한다는 틀을 깰 수 있었고,</a:t>
            </a:r>
          </a:p>
          <a:p>
            <a:pPr>
              <a:lnSpc>
                <a:spcPts val="3417"/>
              </a:lnSpc>
            </a:pPr>
            <a:r>
              <a:rPr lang="en-US" sz="1898" spc="-74">
                <a:solidFill>
                  <a:srgbClr val="002D02"/>
                </a:solidFill>
                <a:ea typeface="210 합창단 L"/>
              </a:rPr>
              <a:t>시각화도 중요하지만 베이스가 되는 데이터 수집과 정제 단계가 가장 중요함을 깨달았다.</a:t>
            </a:r>
          </a:p>
          <a:p>
            <a:pPr>
              <a:lnSpc>
                <a:spcPts val="3417"/>
              </a:lnSpc>
            </a:pPr>
            <a:r>
              <a:rPr lang="en-US" sz="1898" spc="-74">
                <a:solidFill>
                  <a:srgbClr val="002D02"/>
                </a:solidFill>
                <a:ea typeface="210 합창단 L"/>
              </a:rPr>
              <a:t>프로젝트 내내 조화로운 팀워크로 혼자 진행 하는 것 보다 재미 있었다.</a:t>
            </a:r>
          </a:p>
          <a:p>
            <a:pPr algn="l">
              <a:lnSpc>
                <a:spcPts val="3417"/>
              </a:lnSpc>
            </a:pPr>
            <a:endParaRPr lang="en-US" sz="1898" spc="-74">
              <a:solidFill>
                <a:srgbClr val="002D02"/>
              </a:solidFill>
              <a:ea typeface="210 합창단 L"/>
            </a:endParaRPr>
          </a:p>
        </p:txBody>
      </p:sp>
      <p:sp>
        <p:nvSpPr>
          <p:cNvPr id="13" name="TextBox 13"/>
          <p:cNvSpPr txBox="1"/>
          <p:nvPr/>
        </p:nvSpPr>
        <p:spPr>
          <a:xfrm>
            <a:off x="3664863" y="5408268"/>
            <a:ext cx="13458092" cy="1693652"/>
          </a:xfrm>
          <a:prstGeom prst="rect">
            <a:avLst/>
          </a:prstGeom>
        </p:spPr>
        <p:txBody>
          <a:bodyPr lIns="0" tIns="0" rIns="0" bIns="0" rtlCol="0" anchor="t">
            <a:spAutoFit/>
          </a:bodyPr>
          <a:lstStyle/>
          <a:p>
            <a:pPr>
              <a:lnSpc>
                <a:spcPts val="3417"/>
              </a:lnSpc>
            </a:pPr>
            <a:r>
              <a:rPr lang="en-US" sz="1898" spc="-74">
                <a:solidFill>
                  <a:srgbClr val="002D02"/>
                </a:solidFill>
                <a:latin typeface="210 합창단 L"/>
              </a:rPr>
              <a:t>'이번 프로젝트는 개인적인 욕심때문에 팀원들에게 힘들수도 있는 요구를 많이 하였다. 혼자서는 하기 힘들었을 부분들을 팀원들의 도움을 받아가며 차근차근 완성해내었고 믿고 따라와준 팀원들덕분에 완성도 높은 결과물을 만들어내어 보람찬 시간이었다. 같이 고생한 팀원들에게 감사함을 표한다.</a:t>
            </a:r>
          </a:p>
          <a:p>
            <a:pPr algn="l">
              <a:lnSpc>
                <a:spcPts val="3417"/>
              </a:lnSpc>
            </a:pPr>
            <a:endParaRPr lang="en-US" sz="1898" spc="-74">
              <a:solidFill>
                <a:srgbClr val="002D02"/>
              </a:solidFill>
              <a:latin typeface="210 합창단 L"/>
            </a:endParaRPr>
          </a:p>
        </p:txBody>
      </p:sp>
      <p:sp>
        <p:nvSpPr>
          <p:cNvPr id="14" name="TextBox 14"/>
          <p:cNvSpPr txBox="1"/>
          <p:nvPr/>
        </p:nvSpPr>
        <p:spPr>
          <a:xfrm>
            <a:off x="3680521" y="6913218"/>
            <a:ext cx="13578779" cy="1693652"/>
          </a:xfrm>
          <a:prstGeom prst="rect">
            <a:avLst/>
          </a:prstGeom>
        </p:spPr>
        <p:txBody>
          <a:bodyPr lIns="0" tIns="0" rIns="0" bIns="0" rtlCol="0" anchor="t">
            <a:spAutoFit/>
          </a:bodyPr>
          <a:lstStyle/>
          <a:p>
            <a:pPr>
              <a:lnSpc>
                <a:spcPts val="3417"/>
              </a:lnSpc>
            </a:pPr>
            <a:r>
              <a:rPr lang="en-US" sz="1898" spc="-74">
                <a:solidFill>
                  <a:srgbClr val="002D02"/>
                </a:solidFill>
                <a:latin typeface="210 합창단 L"/>
              </a:rPr>
              <a:t>'주제 선정부터 어려움을 겪었지만 주제를 정하고 프로젝트를 진행하면서 데이터 정제의 중요성, 완성된 데이터를 어떠한 시선으로 분석하는 것이 좋은지 많이 배울 수 있었고, 같은 팀원과 두 번째  함께하는 프로젝트여서 팀원들과의 합이 너무 잘 맞았고 재밌게 프로젝트를 마무리할 수 있었던 거  같습니다.</a:t>
            </a:r>
          </a:p>
          <a:p>
            <a:pPr algn="l">
              <a:lnSpc>
                <a:spcPts val="3417"/>
              </a:lnSpc>
            </a:pPr>
            <a:endParaRPr lang="en-US" sz="1898" spc="-74">
              <a:solidFill>
                <a:srgbClr val="002D02"/>
              </a:solidFill>
              <a:latin typeface="210 합창단 L"/>
            </a:endParaRPr>
          </a:p>
        </p:txBody>
      </p:sp>
      <p:sp>
        <p:nvSpPr>
          <p:cNvPr id="15" name="TextBox 15"/>
          <p:cNvSpPr txBox="1"/>
          <p:nvPr/>
        </p:nvSpPr>
        <p:spPr>
          <a:xfrm>
            <a:off x="3664863" y="2212140"/>
            <a:ext cx="13336896" cy="1693652"/>
          </a:xfrm>
          <a:prstGeom prst="rect">
            <a:avLst/>
          </a:prstGeom>
        </p:spPr>
        <p:txBody>
          <a:bodyPr lIns="0" tIns="0" rIns="0" bIns="0" rtlCol="0" anchor="t">
            <a:spAutoFit/>
          </a:bodyPr>
          <a:lstStyle/>
          <a:p>
            <a:pPr>
              <a:lnSpc>
                <a:spcPts val="3417"/>
              </a:lnSpc>
            </a:pPr>
            <a:r>
              <a:rPr lang="en-US" sz="1898" spc="-74">
                <a:solidFill>
                  <a:srgbClr val="002D02"/>
                </a:solidFill>
                <a:latin typeface="210 합창단 L"/>
              </a:rPr>
              <a:t>'빅데이터 프로젝트를 처음 시작할 때는 명확한 기준이 없어 데이터 정제 및 수집에 대해 어려움이 있었습니다. 하지만 실제 실무에서 계신 현업 관계자분이 멘토로 오셔서 가이드 및 방향성을 제시하며 알려주셔서 방향을 잡을 수 있었습니다. 그리고 무엇보다 팀원들의 적극적인 의견제시와 협업으로 프로젝트가 끝날 수 있었던 거 같습니다.'</a:t>
            </a:r>
          </a:p>
          <a:p>
            <a:pPr algn="l">
              <a:lnSpc>
                <a:spcPts val="3417"/>
              </a:lnSpc>
            </a:pPr>
            <a:endParaRPr lang="en-US" sz="1898" spc="-74">
              <a:solidFill>
                <a:srgbClr val="002D02"/>
              </a:solidFill>
              <a:latin typeface="210 합창단 L"/>
            </a:endParaRPr>
          </a:p>
        </p:txBody>
      </p:sp>
      <p:sp>
        <p:nvSpPr>
          <p:cNvPr id="16" name="TextBox 16"/>
          <p:cNvSpPr txBox="1"/>
          <p:nvPr/>
        </p:nvSpPr>
        <p:spPr>
          <a:xfrm>
            <a:off x="3664863" y="3646561"/>
            <a:ext cx="13458092" cy="1693652"/>
          </a:xfrm>
          <a:prstGeom prst="rect">
            <a:avLst/>
          </a:prstGeom>
        </p:spPr>
        <p:txBody>
          <a:bodyPr lIns="0" tIns="0" rIns="0" bIns="0" rtlCol="0" anchor="t">
            <a:spAutoFit/>
          </a:bodyPr>
          <a:lstStyle/>
          <a:p>
            <a:pPr algn="l">
              <a:lnSpc>
                <a:spcPts val="3417"/>
              </a:lnSpc>
            </a:pPr>
            <a:r>
              <a:rPr lang="en-US" sz="1898" spc="-75">
                <a:solidFill>
                  <a:srgbClr val="002D02"/>
                </a:solidFill>
                <a:latin typeface="210 합창단 L"/>
              </a:rPr>
              <a:t>'공공 데이터를 사용하는 것보다 실제 데이터를 사용한 것이 팀 프로젝트에 관련성과 의미를 추가했다고 생각합니다. 이는 진정으로 실행 가능하고 효과적인 통찰력과 권장 사항을 개발할 수 있는 접근 방식이었습니다. 재능 있고 헌신적인 팀원들과 함께한 이번 팀 프로젝트는 데이터 분석과 시각화가 우리의 일상생활에 실질적인 변화를 만드는 데 어떻게 사용될 수 있는지를 보여주는 좋은 예가 될 것이라고 믿습니다. 이 팀의 일원이 된 것과 이렇게 의미 있고 보람 있는 프로젝트를 진행할 수 있는 기회를 갖게 해준 팀원들에게 감사드립니다.'</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1171" y="466680"/>
            <a:ext cx="17265659" cy="9452384"/>
          </a:xfrm>
          <a:prstGeom prst="rect">
            <a:avLst/>
          </a:prstGeom>
        </p:spPr>
      </p:pic>
      <p:sp>
        <p:nvSpPr>
          <p:cNvPr id="3" name="TextBox 3"/>
          <p:cNvSpPr txBox="1"/>
          <p:nvPr/>
        </p:nvSpPr>
        <p:spPr>
          <a:xfrm>
            <a:off x="5170525" y="4867872"/>
            <a:ext cx="8482436" cy="1670049"/>
          </a:xfrm>
          <a:prstGeom prst="rect">
            <a:avLst/>
          </a:prstGeom>
        </p:spPr>
        <p:txBody>
          <a:bodyPr lIns="0" tIns="0" rIns="0" bIns="0" rtlCol="0" anchor="t">
            <a:spAutoFit/>
          </a:bodyPr>
          <a:lstStyle/>
          <a:p>
            <a:pPr algn="l">
              <a:lnSpc>
                <a:spcPts val="12349"/>
              </a:lnSpc>
            </a:pPr>
            <a:r>
              <a:rPr lang="en-US" sz="12999">
                <a:solidFill>
                  <a:srgbClr val="004AAD"/>
                </a:solidFill>
                <a:ea typeface="210 토스트 L Bold"/>
              </a:rPr>
              <a:t>감사합니다.</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64290"/>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l="164" r="164"/>
          <a:stretch>
            <a:fillRect/>
          </a:stretch>
        </p:blipFill>
        <p:spPr>
          <a:xfrm rot="240000">
            <a:off x="14946385" y="4344228"/>
            <a:ext cx="2268239" cy="2313810"/>
          </a:xfrm>
          <a:prstGeom prst="rect">
            <a:avLst/>
          </a:prstGeom>
        </p:spPr>
      </p:pic>
      <p:pic>
        <p:nvPicPr>
          <p:cNvPr id="5" name="Picture 5"/>
          <p:cNvPicPr>
            <a:picLocks noChangeAspect="1"/>
          </p:cNvPicPr>
          <p:nvPr/>
        </p:nvPicPr>
        <p:blipFill>
          <a:blip r:embed="rId5"/>
          <a:srcRect t="66" b="66"/>
          <a:stretch>
            <a:fillRect/>
          </a:stretch>
        </p:blipFill>
        <p:spPr>
          <a:xfrm>
            <a:off x="9417121" y="5338323"/>
            <a:ext cx="7245644" cy="3394556"/>
          </a:xfrm>
          <a:prstGeom prst="rect">
            <a:avLst/>
          </a:prstGeom>
        </p:spPr>
      </p:pic>
      <p:pic>
        <p:nvPicPr>
          <p:cNvPr id="6" name="Picture 6"/>
          <p:cNvPicPr>
            <a:picLocks noChangeAspect="1"/>
          </p:cNvPicPr>
          <p:nvPr/>
        </p:nvPicPr>
        <p:blipFill>
          <a:blip r:embed="rId6"/>
          <a:srcRect t="66" b="66"/>
          <a:stretch>
            <a:fillRect/>
          </a:stretch>
        </p:blipFill>
        <p:spPr>
          <a:xfrm>
            <a:off x="1504356" y="5357371"/>
            <a:ext cx="7245644" cy="3375508"/>
          </a:xfrm>
          <a:prstGeom prst="rect">
            <a:avLst/>
          </a:prstGeom>
        </p:spPr>
      </p:pic>
      <p:pic>
        <p:nvPicPr>
          <p:cNvPr id="7" name="Picture 7"/>
          <p:cNvPicPr>
            <a:picLocks noChangeAspect="1"/>
          </p:cNvPicPr>
          <p:nvPr/>
        </p:nvPicPr>
        <p:blipFill>
          <a:blip r:embed="rId7"/>
          <a:srcRect t="162" b="162"/>
          <a:stretch>
            <a:fillRect/>
          </a:stretch>
        </p:blipFill>
        <p:spPr>
          <a:xfrm>
            <a:off x="1504356" y="1020146"/>
            <a:ext cx="15277002" cy="1091051"/>
          </a:xfrm>
          <a:prstGeom prst="rect">
            <a:avLst/>
          </a:prstGeom>
        </p:spPr>
      </p:pic>
      <p:pic>
        <p:nvPicPr>
          <p:cNvPr id="8" name="Picture 8"/>
          <p:cNvPicPr>
            <a:picLocks noChangeAspect="1"/>
          </p:cNvPicPr>
          <p:nvPr/>
        </p:nvPicPr>
        <p:blipFill>
          <a:blip r:embed="rId8"/>
          <a:srcRect l="264" r="264"/>
          <a:stretch>
            <a:fillRect/>
          </a:stretch>
        </p:blipFill>
        <p:spPr>
          <a:xfrm>
            <a:off x="1522234" y="3138238"/>
            <a:ext cx="634000" cy="380519"/>
          </a:xfrm>
          <a:prstGeom prst="rect">
            <a:avLst/>
          </a:prstGeom>
        </p:spPr>
      </p:pic>
      <p:pic>
        <p:nvPicPr>
          <p:cNvPr id="9" name="Picture 9"/>
          <p:cNvPicPr>
            <a:picLocks noChangeAspect="1"/>
          </p:cNvPicPr>
          <p:nvPr/>
        </p:nvPicPr>
        <p:blipFill>
          <a:blip r:embed="rId8"/>
          <a:srcRect l="264" r="264"/>
          <a:stretch>
            <a:fillRect/>
          </a:stretch>
        </p:blipFill>
        <p:spPr>
          <a:xfrm>
            <a:off x="9434999" y="3119191"/>
            <a:ext cx="634000" cy="380519"/>
          </a:xfrm>
          <a:prstGeom prst="rect">
            <a:avLst/>
          </a:prstGeom>
        </p:spPr>
      </p:pic>
      <p:pic>
        <p:nvPicPr>
          <p:cNvPr id="10" name="Picture 10"/>
          <p:cNvPicPr>
            <a:picLocks noChangeAspect="1"/>
          </p:cNvPicPr>
          <p:nvPr/>
        </p:nvPicPr>
        <p:blipFill>
          <a:blip r:embed="rId9"/>
          <a:srcRect/>
          <a:stretch>
            <a:fillRect/>
          </a:stretch>
        </p:blipFill>
        <p:spPr>
          <a:xfrm>
            <a:off x="8189516" y="8181060"/>
            <a:ext cx="382984" cy="382984"/>
          </a:xfrm>
          <a:prstGeom prst="rect">
            <a:avLst/>
          </a:prstGeom>
        </p:spPr>
      </p:pic>
      <p:pic>
        <p:nvPicPr>
          <p:cNvPr id="11" name="Picture 11"/>
          <p:cNvPicPr>
            <a:picLocks noChangeAspect="1"/>
          </p:cNvPicPr>
          <p:nvPr/>
        </p:nvPicPr>
        <p:blipFill>
          <a:blip r:embed="rId10"/>
          <a:srcRect t="173" b="173"/>
          <a:stretch>
            <a:fillRect/>
          </a:stretch>
        </p:blipFill>
        <p:spPr>
          <a:xfrm>
            <a:off x="8289024" y="8308523"/>
            <a:ext cx="174400" cy="128060"/>
          </a:xfrm>
          <a:prstGeom prst="rect">
            <a:avLst/>
          </a:prstGeom>
        </p:spPr>
      </p:pic>
      <p:pic>
        <p:nvPicPr>
          <p:cNvPr id="12" name="Picture 12"/>
          <p:cNvPicPr>
            <a:picLocks noChangeAspect="1"/>
          </p:cNvPicPr>
          <p:nvPr/>
        </p:nvPicPr>
        <p:blipFill>
          <a:blip r:embed="rId9"/>
          <a:srcRect/>
          <a:stretch>
            <a:fillRect/>
          </a:stretch>
        </p:blipFill>
        <p:spPr>
          <a:xfrm>
            <a:off x="16102281" y="8183886"/>
            <a:ext cx="382984" cy="382984"/>
          </a:xfrm>
          <a:prstGeom prst="rect">
            <a:avLst/>
          </a:prstGeom>
        </p:spPr>
      </p:pic>
      <p:pic>
        <p:nvPicPr>
          <p:cNvPr id="13" name="Picture 13"/>
          <p:cNvPicPr>
            <a:picLocks noChangeAspect="1"/>
          </p:cNvPicPr>
          <p:nvPr/>
        </p:nvPicPr>
        <p:blipFill>
          <a:blip r:embed="rId10"/>
          <a:srcRect t="173" b="173"/>
          <a:stretch>
            <a:fillRect/>
          </a:stretch>
        </p:blipFill>
        <p:spPr>
          <a:xfrm>
            <a:off x="16201790" y="8311348"/>
            <a:ext cx="174400" cy="128060"/>
          </a:xfrm>
          <a:prstGeom prst="rect">
            <a:avLst/>
          </a:prstGeom>
        </p:spPr>
      </p:pic>
      <p:pic>
        <p:nvPicPr>
          <p:cNvPr id="14" name="Picture 14"/>
          <p:cNvPicPr>
            <a:picLocks noChangeAspect="1"/>
          </p:cNvPicPr>
          <p:nvPr/>
        </p:nvPicPr>
        <p:blipFill>
          <a:blip r:embed="rId11"/>
          <a:srcRect b="9472"/>
          <a:stretch>
            <a:fillRect/>
          </a:stretch>
        </p:blipFill>
        <p:spPr>
          <a:xfrm>
            <a:off x="2643869" y="5474281"/>
            <a:ext cx="5204456" cy="2638415"/>
          </a:xfrm>
          <a:prstGeom prst="rect">
            <a:avLst/>
          </a:prstGeom>
        </p:spPr>
      </p:pic>
      <p:pic>
        <p:nvPicPr>
          <p:cNvPr id="15" name="Picture 15"/>
          <p:cNvPicPr>
            <a:picLocks noChangeAspect="1"/>
          </p:cNvPicPr>
          <p:nvPr/>
        </p:nvPicPr>
        <p:blipFill>
          <a:blip r:embed="rId12"/>
          <a:srcRect/>
          <a:stretch>
            <a:fillRect/>
          </a:stretch>
        </p:blipFill>
        <p:spPr>
          <a:xfrm>
            <a:off x="10886681" y="5446863"/>
            <a:ext cx="4556995" cy="2734197"/>
          </a:xfrm>
          <a:prstGeom prst="rect">
            <a:avLst/>
          </a:prstGeom>
        </p:spPr>
      </p:pic>
      <p:sp>
        <p:nvSpPr>
          <p:cNvPr id="16" name="TextBox 16"/>
          <p:cNvSpPr txBox="1"/>
          <p:nvPr/>
        </p:nvSpPr>
        <p:spPr>
          <a:xfrm>
            <a:off x="11597977" y="8276045"/>
            <a:ext cx="4482528" cy="257175"/>
          </a:xfrm>
          <a:prstGeom prst="rect">
            <a:avLst/>
          </a:prstGeom>
        </p:spPr>
        <p:txBody>
          <a:bodyPr wrap="square" lIns="0" tIns="0" rIns="0" bIns="0" rtlCol="0" anchor="t">
            <a:spAutoFit/>
          </a:bodyPr>
          <a:lstStyle/>
          <a:p>
            <a:pPr algn="l">
              <a:lnSpc>
                <a:spcPts val="2039"/>
              </a:lnSpc>
            </a:pPr>
            <a:r>
              <a:rPr lang="en-US" sz="1700" spc="-67" dirty="0" err="1">
                <a:solidFill>
                  <a:srgbClr val="002D02"/>
                </a:solidFill>
                <a:ea typeface="Open Sans"/>
              </a:rPr>
              <a:t>접근성이</a:t>
            </a:r>
            <a:r>
              <a:rPr lang="en-US" sz="1700" spc="-67" dirty="0">
                <a:solidFill>
                  <a:srgbClr val="002D02"/>
                </a:solidFill>
                <a:ea typeface="Open Sans"/>
              </a:rPr>
              <a:t> </a:t>
            </a:r>
            <a:r>
              <a:rPr lang="en-US" sz="1700" spc="-67" dirty="0" err="1">
                <a:solidFill>
                  <a:srgbClr val="002D02"/>
                </a:solidFill>
                <a:ea typeface="Open Sans"/>
              </a:rPr>
              <a:t>높은</a:t>
            </a:r>
            <a:r>
              <a:rPr lang="en-US" sz="1700" spc="-67" dirty="0">
                <a:solidFill>
                  <a:srgbClr val="002D02"/>
                </a:solidFill>
                <a:ea typeface="Open Sans"/>
              </a:rPr>
              <a:t> </a:t>
            </a:r>
            <a:r>
              <a:rPr lang="en-US" sz="1700" spc="-67" dirty="0" err="1">
                <a:solidFill>
                  <a:srgbClr val="002D02"/>
                </a:solidFill>
                <a:ea typeface="Open Sans"/>
              </a:rPr>
              <a:t>데이터를</a:t>
            </a:r>
            <a:r>
              <a:rPr lang="en-US" sz="1700" spc="-67" dirty="0">
                <a:solidFill>
                  <a:srgbClr val="002D02"/>
                </a:solidFill>
                <a:ea typeface="Open Sans"/>
              </a:rPr>
              <a:t> </a:t>
            </a:r>
            <a:r>
              <a:rPr lang="en-US" sz="1700" spc="-67" dirty="0" err="1">
                <a:solidFill>
                  <a:srgbClr val="002D02"/>
                </a:solidFill>
                <a:ea typeface="Open Sans"/>
              </a:rPr>
              <a:t>선택하여</a:t>
            </a:r>
            <a:r>
              <a:rPr lang="en-US" sz="1700" spc="-67" dirty="0">
                <a:solidFill>
                  <a:srgbClr val="002D02"/>
                </a:solidFill>
                <a:ea typeface="Open Sans"/>
              </a:rPr>
              <a:t> </a:t>
            </a:r>
            <a:r>
              <a:rPr lang="en-US" sz="1700" spc="-67" dirty="0" err="1">
                <a:solidFill>
                  <a:srgbClr val="002D02"/>
                </a:solidFill>
                <a:ea typeface="Open Sans"/>
              </a:rPr>
              <a:t>분석</a:t>
            </a:r>
            <a:r>
              <a:rPr lang="en-US" sz="1700" spc="-67" dirty="0">
                <a:solidFill>
                  <a:srgbClr val="002D02"/>
                </a:solidFill>
                <a:ea typeface="Open Sans"/>
              </a:rPr>
              <a:t> </a:t>
            </a:r>
            <a:r>
              <a:rPr lang="en-US" sz="1700" spc="-67" dirty="0" err="1">
                <a:solidFill>
                  <a:srgbClr val="002D02"/>
                </a:solidFill>
                <a:ea typeface="Open Sans"/>
              </a:rPr>
              <a:t>범위</a:t>
            </a:r>
            <a:r>
              <a:rPr lang="en-US" sz="1700" spc="-67" dirty="0">
                <a:solidFill>
                  <a:srgbClr val="002D02"/>
                </a:solidFill>
                <a:ea typeface="Open Sans"/>
              </a:rPr>
              <a:t> </a:t>
            </a:r>
            <a:r>
              <a:rPr lang="en-US" sz="1700" spc="-67" dirty="0" err="1">
                <a:solidFill>
                  <a:srgbClr val="002D02"/>
                </a:solidFill>
                <a:ea typeface="Open Sans"/>
              </a:rPr>
              <a:t>확대</a:t>
            </a:r>
            <a:endParaRPr lang="en-US" sz="1700" spc="-67" dirty="0">
              <a:solidFill>
                <a:srgbClr val="002D02"/>
              </a:solidFill>
              <a:ea typeface="Open Sans"/>
            </a:endParaRPr>
          </a:p>
        </p:txBody>
      </p:sp>
      <p:sp>
        <p:nvSpPr>
          <p:cNvPr id="17" name="TextBox 17"/>
          <p:cNvSpPr txBox="1"/>
          <p:nvPr/>
        </p:nvSpPr>
        <p:spPr>
          <a:xfrm>
            <a:off x="3045663" y="1354723"/>
            <a:ext cx="13412649" cy="495192"/>
          </a:xfrm>
          <a:prstGeom prst="rect">
            <a:avLst/>
          </a:prstGeom>
        </p:spPr>
        <p:txBody>
          <a:bodyPr lIns="0" tIns="0" rIns="0" bIns="0" rtlCol="0" anchor="t">
            <a:spAutoFit/>
          </a:bodyPr>
          <a:lstStyle/>
          <a:p>
            <a:pPr algn="r">
              <a:lnSpc>
                <a:spcPts val="3959"/>
              </a:lnSpc>
            </a:pPr>
            <a:r>
              <a:rPr lang="en-US" sz="3299" b="1" spc="-131" dirty="0" err="1">
                <a:solidFill>
                  <a:srgbClr val="0151DB"/>
                </a:solidFill>
                <a:ea typeface="Open Sans Bold"/>
              </a:rPr>
              <a:t>주제</a:t>
            </a:r>
            <a:r>
              <a:rPr lang="en-US" sz="3299" b="1" spc="-131" dirty="0">
                <a:solidFill>
                  <a:srgbClr val="0151DB"/>
                </a:solidFill>
                <a:ea typeface="Open Sans Bold"/>
              </a:rPr>
              <a:t> : </a:t>
            </a:r>
            <a:r>
              <a:rPr lang="en-US" sz="3299" b="1" spc="-131" dirty="0" err="1">
                <a:solidFill>
                  <a:srgbClr val="0151DB"/>
                </a:solidFill>
                <a:ea typeface="Open Sans Bold"/>
              </a:rPr>
              <a:t>직업</a:t>
            </a:r>
            <a:r>
              <a:rPr lang="en-US" sz="3299" b="1" spc="-131" dirty="0">
                <a:solidFill>
                  <a:srgbClr val="0151DB"/>
                </a:solidFill>
                <a:ea typeface="Open Sans Bold"/>
              </a:rPr>
              <a:t> </a:t>
            </a:r>
            <a:r>
              <a:rPr lang="en-US" sz="3299" b="1" spc="-131" dirty="0" err="1">
                <a:solidFill>
                  <a:srgbClr val="0151DB"/>
                </a:solidFill>
                <a:ea typeface="Open Sans Bold"/>
              </a:rPr>
              <a:t>훈련의</a:t>
            </a:r>
            <a:r>
              <a:rPr lang="en-US" sz="3299" b="1" spc="-131" dirty="0">
                <a:solidFill>
                  <a:srgbClr val="0151DB"/>
                </a:solidFill>
                <a:ea typeface="Open Sans Bold"/>
              </a:rPr>
              <a:t> </a:t>
            </a:r>
            <a:r>
              <a:rPr lang="en-US" sz="3299" b="1" spc="-131" dirty="0" err="1">
                <a:solidFill>
                  <a:srgbClr val="0151DB"/>
                </a:solidFill>
                <a:ea typeface="Open Sans Bold"/>
              </a:rPr>
              <a:t>출석률</a:t>
            </a:r>
            <a:endParaRPr lang="en-US" sz="3299" b="1" spc="-131" dirty="0">
              <a:solidFill>
                <a:srgbClr val="0151DB"/>
              </a:solidFill>
              <a:ea typeface="Open Sans Bold"/>
            </a:endParaRPr>
          </a:p>
        </p:txBody>
      </p:sp>
      <p:sp>
        <p:nvSpPr>
          <p:cNvPr id="18" name="TextBox 18"/>
          <p:cNvSpPr txBox="1"/>
          <p:nvPr/>
        </p:nvSpPr>
        <p:spPr>
          <a:xfrm>
            <a:off x="1725843" y="3226361"/>
            <a:ext cx="226797" cy="35643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#1</a:t>
            </a:r>
          </a:p>
        </p:txBody>
      </p:sp>
      <p:sp>
        <p:nvSpPr>
          <p:cNvPr id="19" name="TextBox 19"/>
          <p:cNvSpPr txBox="1"/>
          <p:nvPr/>
        </p:nvSpPr>
        <p:spPr>
          <a:xfrm>
            <a:off x="2413911" y="3133122"/>
            <a:ext cx="3889447" cy="523875"/>
          </a:xfrm>
          <a:prstGeom prst="rect">
            <a:avLst/>
          </a:prstGeom>
        </p:spPr>
        <p:txBody>
          <a:bodyPr lIns="0" tIns="0" rIns="0" bIns="0" rtlCol="0" anchor="t">
            <a:spAutoFit/>
          </a:bodyPr>
          <a:lstStyle/>
          <a:p>
            <a:pPr algn="l">
              <a:lnSpc>
                <a:spcPts val="4199"/>
              </a:lnSpc>
            </a:pPr>
            <a:r>
              <a:rPr lang="en-US" sz="3499" spc="-139">
                <a:solidFill>
                  <a:srgbClr val="D4422E"/>
                </a:solidFill>
                <a:ea typeface="210 네모진 030 Bold"/>
              </a:rPr>
              <a:t>출석률 감소 원인 분석</a:t>
            </a:r>
          </a:p>
        </p:txBody>
      </p:sp>
      <p:sp>
        <p:nvSpPr>
          <p:cNvPr id="20" name="TextBox 20"/>
          <p:cNvSpPr txBox="1"/>
          <p:nvPr/>
        </p:nvSpPr>
        <p:spPr>
          <a:xfrm>
            <a:off x="1605320" y="3903066"/>
            <a:ext cx="7300603" cy="371475"/>
          </a:xfrm>
          <a:prstGeom prst="rect">
            <a:avLst/>
          </a:prstGeom>
        </p:spPr>
        <p:txBody>
          <a:bodyPr lIns="0" tIns="0" rIns="0" bIns="0" rtlCol="0" anchor="t">
            <a:spAutoFit/>
          </a:bodyPr>
          <a:lstStyle/>
          <a:p>
            <a:pPr algn="l">
              <a:lnSpc>
                <a:spcPts val="2999"/>
              </a:lnSpc>
            </a:pPr>
            <a:r>
              <a:rPr lang="en-US" sz="2499" spc="-99">
                <a:solidFill>
                  <a:srgbClr val="002D02"/>
                </a:solidFill>
                <a:ea typeface="210 네모진 030"/>
              </a:rPr>
              <a:t>직업 훈련 시작 후 수업 진행 기간에 따라 출석률이 감소됨</a:t>
            </a:r>
          </a:p>
        </p:txBody>
      </p:sp>
      <p:sp>
        <p:nvSpPr>
          <p:cNvPr id="21" name="TextBox 21"/>
          <p:cNvSpPr txBox="1"/>
          <p:nvPr/>
        </p:nvSpPr>
        <p:spPr>
          <a:xfrm>
            <a:off x="6404948" y="3247422"/>
            <a:ext cx="3569136" cy="256480"/>
          </a:xfrm>
          <a:prstGeom prst="rect">
            <a:avLst/>
          </a:prstGeom>
        </p:spPr>
        <p:txBody>
          <a:bodyPr lIns="0" tIns="0" rIns="0" bIns="0" rtlCol="0" anchor="t">
            <a:spAutoFit/>
          </a:bodyPr>
          <a:lstStyle/>
          <a:p>
            <a:pPr algn="l">
              <a:lnSpc>
                <a:spcPts val="2040"/>
              </a:lnSpc>
            </a:pPr>
            <a:r>
              <a:rPr lang="en-US" sz="1700" b="1" dirty="0">
                <a:solidFill>
                  <a:srgbClr val="545454"/>
                </a:solidFill>
                <a:latin typeface="Arimo Bold"/>
              </a:rPr>
              <a:t>#</a:t>
            </a:r>
            <a:r>
              <a:rPr lang="en-US" sz="1700" b="1" dirty="0" err="1">
                <a:solidFill>
                  <a:srgbClr val="545454"/>
                </a:solidFill>
                <a:latin typeface="Arimo Bold"/>
              </a:rPr>
              <a:t>지각</a:t>
            </a:r>
            <a:r>
              <a:rPr lang="en-US" sz="1700" b="1" dirty="0">
                <a:solidFill>
                  <a:srgbClr val="545454"/>
                </a:solidFill>
                <a:latin typeface="Arimo Bold"/>
              </a:rPr>
              <a:t> #</a:t>
            </a:r>
            <a:r>
              <a:rPr lang="en-US" sz="1700" b="1" dirty="0" err="1">
                <a:solidFill>
                  <a:srgbClr val="545454"/>
                </a:solidFill>
                <a:latin typeface="Arimo Bold"/>
              </a:rPr>
              <a:t>조퇴</a:t>
            </a:r>
            <a:r>
              <a:rPr lang="en-US" sz="1700" b="1" dirty="0">
                <a:solidFill>
                  <a:srgbClr val="545454"/>
                </a:solidFill>
                <a:latin typeface="Arimo Bold"/>
              </a:rPr>
              <a:t> #</a:t>
            </a:r>
            <a:r>
              <a:rPr lang="en-US" sz="1700" b="1" dirty="0" err="1">
                <a:solidFill>
                  <a:srgbClr val="545454"/>
                </a:solidFill>
                <a:latin typeface="Arimo Bold"/>
              </a:rPr>
              <a:t>결석</a:t>
            </a:r>
            <a:endParaRPr lang="en-US" sz="1700" b="1" dirty="0">
              <a:solidFill>
                <a:srgbClr val="545454"/>
              </a:solidFill>
              <a:latin typeface="Arimo Bold"/>
            </a:endParaRPr>
          </a:p>
        </p:txBody>
      </p:sp>
      <p:sp>
        <p:nvSpPr>
          <p:cNvPr id="22" name="TextBox 22"/>
          <p:cNvSpPr txBox="1"/>
          <p:nvPr/>
        </p:nvSpPr>
        <p:spPr>
          <a:xfrm>
            <a:off x="1605316" y="4476674"/>
            <a:ext cx="7300607" cy="257175"/>
          </a:xfrm>
          <a:prstGeom prst="rect">
            <a:avLst/>
          </a:prstGeom>
        </p:spPr>
        <p:txBody>
          <a:bodyPr lIns="0" tIns="0" rIns="0" bIns="0" rtlCol="0" anchor="t">
            <a:spAutoFit/>
          </a:bodyPr>
          <a:lstStyle/>
          <a:p>
            <a:pPr algn="l">
              <a:lnSpc>
                <a:spcPts val="2160"/>
              </a:lnSpc>
            </a:pPr>
            <a:r>
              <a:rPr lang="en-US" sz="1800" dirty="0">
                <a:solidFill>
                  <a:srgbClr val="002D02"/>
                </a:solidFill>
                <a:latin typeface="Open Sans"/>
              </a:rPr>
              <a:t>ex.) </a:t>
            </a:r>
            <a:r>
              <a:rPr lang="en-US" sz="1800" dirty="0" err="1">
                <a:solidFill>
                  <a:srgbClr val="002D02"/>
                </a:solidFill>
                <a:latin typeface="Open Sans"/>
              </a:rPr>
              <a:t>학업</a:t>
            </a:r>
            <a:r>
              <a:rPr lang="en-US" sz="1800" dirty="0">
                <a:solidFill>
                  <a:srgbClr val="002D02"/>
                </a:solidFill>
                <a:latin typeface="Open Sans"/>
              </a:rPr>
              <a:t> </a:t>
            </a:r>
            <a:r>
              <a:rPr lang="en-US" sz="1800" dirty="0" err="1">
                <a:solidFill>
                  <a:srgbClr val="002D02"/>
                </a:solidFill>
                <a:latin typeface="Open Sans"/>
              </a:rPr>
              <a:t>진도</a:t>
            </a:r>
            <a:r>
              <a:rPr lang="en-US" sz="1800" dirty="0">
                <a:solidFill>
                  <a:srgbClr val="002D02"/>
                </a:solidFill>
                <a:latin typeface="Open Sans"/>
              </a:rPr>
              <a:t> </a:t>
            </a:r>
            <a:r>
              <a:rPr lang="en-US" sz="1800" dirty="0" err="1">
                <a:solidFill>
                  <a:srgbClr val="002D02"/>
                </a:solidFill>
                <a:latin typeface="Open Sans"/>
              </a:rPr>
              <a:t>부진</a:t>
            </a:r>
            <a:r>
              <a:rPr lang="en-US" sz="1800" dirty="0">
                <a:solidFill>
                  <a:srgbClr val="002D02"/>
                </a:solidFill>
                <a:latin typeface="Open Sans"/>
              </a:rPr>
              <a:t>, </a:t>
            </a:r>
            <a:r>
              <a:rPr lang="en-US" sz="1800" dirty="0" err="1">
                <a:solidFill>
                  <a:srgbClr val="002D02"/>
                </a:solidFill>
                <a:latin typeface="Open Sans"/>
              </a:rPr>
              <a:t>개인</a:t>
            </a:r>
            <a:r>
              <a:rPr lang="en-US" sz="1800" dirty="0">
                <a:solidFill>
                  <a:srgbClr val="002D02"/>
                </a:solidFill>
                <a:latin typeface="Open Sans"/>
              </a:rPr>
              <a:t> </a:t>
            </a:r>
            <a:r>
              <a:rPr lang="en-US" sz="1800" dirty="0" err="1">
                <a:solidFill>
                  <a:srgbClr val="002D02"/>
                </a:solidFill>
                <a:latin typeface="Open Sans"/>
              </a:rPr>
              <a:t>컨디션</a:t>
            </a:r>
            <a:r>
              <a:rPr lang="en-US" sz="1800" dirty="0">
                <a:solidFill>
                  <a:srgbClr val="002D02"/>
                </a:solidFill>
                <a:latin typeface="Open Sans"/>
              </a:rPr>
              <a:t> </a:t>
            </a:r>
            <a:r>
              <a:rPr lang="en-US" sz="1800" dirty="0" err="1">
                <a:solidFill>
                  <a:srgbClr val="002D02"/>
                </a:solidFill>
                <a:latin typeface="Open Sans"/>
              </a:rPr>
              <a:t>부진</a:t>
            </a:r>
            <a:r>
              <a:rPr lang="en-US" sz="1800" dirty="0">
                <a:solidFill>
                  <a:srgbClr val="002D02"/>
                </a:solidFill>
                <a:latin typeface="Open Sans"/>
              </a:rPr>
              <a:t>, </a:t>
            </a:r>
            <a:r>
              <a:rPr lang="en-US" sz="1800" dirty="0" err="1">
                <a:solidFill>
                  <a:srgbClr val="002D02"/>
                </a:solidFill>
                <a:latin typeface="Open Sans"/>
              </a:rPr>
              <a:t>개인</a:t>
            </a:r>
            <a:r>
              <a:rPr lang="en-US" sz="1800" dirty="0">
                <a:solidFill>
                  <a:srgbClr val="002D02"/>
                </a:solidFill>
                <a:latin typeface="Open Sans"/>
              </a:rPr>
              <a:t> </a:t>
            </a:r>
            <a:r>
              <a:rPr lang="en-US" sz="1800" dirty="0" err="1">
                <a:solidFill>
                  <a:srgbClr val="002D02"/>
                </a:solidFill>
                <a:latin typeface="Open Sans"/>
              </a:rPr>
              <a:t>사정</a:t>
            </a:r>
            <a:r>
              <a:rPr lang="en-US" sz="1800" dirty="0">
                <a:solidFill>
                  <a:srgbClr val="002D02"/>
                </a:solidFill>
                <a:latin typeface="Open Sans"/>
              </a:rPr>
              <a:t>, </a:t>
            </a:r>
            <a:r>
              <a:rPr lang="en-US" sz="1800" dirty="0" err="1">
                <a:solidFill>
                  <a:srgbClr val="002D02"/>
                </a:solidFill>
                <a:latin typeface="Open Sans"/>
              </a:rPr>
              <a:t>진로</a:t>
            </a:r>
            <a:r>
              <a:rPr lang="en-US" sz="1800" dirty="0">
                <a:solidFill>
                  <a:srgbClr val="002D02"/>
                </a:solidFill>
                <a:latin typeface="Open Sans"/>
              </a:rPr>
              <a:t> </a:t>
            </a:r>
            <a:r>
              <a:rPr lang="en-US" sz="1800" dirty="0" err="1">
                <a:solidFill>
                  <a:srgbClr val="002D02"/>
                </a:solidFill>
                <a:latin typeface="Open Sans"/>
              </a:rPr>
              <a:t>변경</a:t>
            </a:r>
            <a:r>
              <a:rPr lang="en-US" sz="1800" dirty="0">
                <a:solidFill>
                  <a:srgbClr val="002D02"/>
                </a:solidFill>
                <a:latin typeface="Open Sans"/>
              </a:rPr>
              <a:t>, </a:t>
            </a:r>
            <a:r>
              <a:rPr lang="en-US" sz="1800" dirty="0" err="1">
                <a:solidFill>
                  <a:srgbClr val="002D02"/>
                </a:solidFill>
                <a:latin typeface="Open Sans"/>
              </a:rPr>
              <a:t>환경적</a:t>
            </a:r>
            <a:r>
              <a:rPr lang="en-US" sz="1800" dirty="0">
                <a:solidFill>
                  <a:srgbClr val="002D02"/>
                </a:solidFill>
                <a:latin typeface="Open Sans"/>
              </a:rPr>
              <a:t> </a:t>
            </a:r>
            <a:r>
              <a:rPr lang="en-US" sz="1800" dirty="0" err="1">
                <a:solidFill>
                  <a:srgbClr val="002D02"/>
                </a:solidFill>
                <a:latin typeface="Open Sans"/>
              </a:rPr>
              <a:t>요인</a:t>
            </a:r>
            <a:endParaRPr lang="en-US" sz="1800" dirty="0">
              <a:solidFill>
                <a:srgbClr val="002D02"/>
              </a:solidFill>
              <a:latin typeface="Open Sans"/>
            </a:endParaRPr>
          </a:p>
        </p:txBody>
      </p:sp>
      <p:sp>
        <p:nvSpPr>
          <p:cNvPr id="23" name="TextBox 23"/>
          <p:cNvSpPr txBox="1"/>
          <p:nvPr/>
        </p:nvSpPr>
        <p:spPr>
          <a:xfrm>
            <a:off x="4184266" y="8276045"/>
            <a:ext cx="3991655" cy="257175"/>
          </a:xfrm>
          <a:prstGeom prst="rect">
            <a:avLst/>
          </a:prstGeom>
        </p:spPr>
        <p:txBody>
          <a:bodyPr wrap="square" lIns="0" tIns="0" rIns="0" bIns="0" rtlCol="0" anchor="t">
            <a:spAutoFit/>
          </a:bodyPr>
          <a:lstStyle/>
          <a:p>
            <a:pPr algn="l">
              <a:lnSpc>
                <a:spcPts val="2040"/>
              </a:lnSpc>
            </a:pPr>
            <a:r>
              <a:rPr lang="en-US" sz="1700" spc="-67" dirty="0">
                <a:solidFill>
                  <a:srgbClr val="002D02"/>
                </a:solidFill>
                <a:latin typeface="Open Sans"/>
              </a:rPr>
              <a:t>IT, </a:t>
            </a:r>
            <a:r>
              <a:rPr lang="en-US" sz="1700" spc="-67" dirty="0" err="1">
                <a:solidFill>
                  <a:srgbClr val="002D02"/>
                </a:solidFill>
                <a:latin typeface="Open Sans"/>
              </a:rPr>
              <a:t>보건</a:t>
            </a:r>
            <a:r>
              <a:rPr lang="en-US" sz="1700" spc="-67" dirty="0">
                <a:solidFill>
                  <a:srgbClr val="002D02"/>
                </a:solidFill>
                <a:latin typeface="Open Sans"/>
              </a:rPr>
              <a:t> </a:t>
            </a:r>
            <a:r>
              <a:rPr lang="en-US" sz="1700" spc="-67" dirty="0" err="1">
                <a:solidFill>
                  <a:srgbClr val="002D02"/>
                </a:solidFill>
                <a:latin typeface="Open Sans"/>
              </a:rPr>
              <a:t>의료</a:t>
            </a:r>
            <a:r>
              <a:rPr lang="en-US" sz="1700" spc="-67" dirty="0">
                <a:solidFill>
                  <a:srgbClr val="002D02"/>
                </a:solidFill>
                <a:latin typeface="Open Sans"/>
              </a:rPr>
              <a:t>, </a:t>
            </a:r>
            <a:r>
              <a:rPr lang="en-US" sz="1700" spc="-67" dirty="0" err="1">
                <a:solidFill>
                  <a:srgbClr val="002D02"/>
                </a:solidFill>
                <a:latin typeface="Open Sans"/>
              </a:rPr>
              <a:t>문화예술디자인</a:t>
            </a:r>
            <a:r>
              <a:rPr lang="en-US" sz="1700" spc="-67" dirty="0">
                <a:solidFill>
                  <a:srgbClr val="002D02"/>
                </a:solidFill>
                <a:latin typeface="Open Sans"/>
              </a:rPr>
              <a:t>, </a:t>
            </a:r>
            <a:r>
              <a:rPr lang="en-US" sz="1700" spc="-67" dirty="0" err="1">
                <a:solidFill>
                  <a:srgbClr val="002D02"/>
                </a:solidFill>
                <a:latin typeface="Open Sans"/>
              </a:rPr>
              <a:t>식품</a:t>
            </a:r>
            <a:r>
              <a:rPr lang="en-US" sz="1700" spc="-67" dirty="0">
                <a:solidFill>
                  <a:srgbClr val="002D02"/>
                </a:solidFill>
                <a:latin typeface="Open Sans"/>
              </a:rPr>
              <a:t>, </a:t>
            </a:r>
            <a:r>
              <a:rPr lang="en-US" sz="1700" spc="-67" dirty="0" err="1">
                <a:solidFill>
                  <a:srgbClr val="002D02"/>
                </a:solidFill>
                <a:latin typeface="Open Sans"/>
              </a:rPr>
              <a:t>디자인</a:t>
            </a:r>
            <a:endParaRPr lang="en-US" sz="1700" spc="-67" dirty="0">
              <a:solidFill>
                <a:srgbClr val="002D02"/>
              </a:solidFill>
              <a:latin typeface="Open Sans"/>
            </a:endParaRPr>
          </a:p>
        </p:txBody>
      </p:sp>
      <p:sp>
        <p:nvSpPr>
          <p:cNvPr id="24" name="TextBox 24"/>
          <p:cNvSpPr txBox="1"/>
          <p:nvPr/>
        </p:nvSpPr>
        <p:spPr>
          <a:xfrm>
            <a:off x="1933391" y="8276045"/>
            <a:ext cx="1583754" cy="295275"/>
          </a:xfrm>
          <a:prstGeom prst="rect">
            <a:avLst/>
          </a:prstGeom>
        </p:spPr>
        <p:txBody>
          <a:bodyPr lIns="0" tIns="0" rIns="0" bIns="0" rtlCol="0" anchor="t">
            <a:spAutoFit/>
          </a:bodyPr>
          <a:lstStyle/>
          <a:p>
            <a:pPr algn="l">
              <a:lnSpc>
                <a:spcPts val="2399"/>
              </a:lnSpc>
            </a:pPr>
            <a:r>
              <a:rPr lang="en-US" sz="1999" spc="-79">
                <a:solidFill>
                  <a:srgbClr val="002D02"/>
                </a:solidFill>
                <a:ea typeface="210 네모진 030"/>
              </a:rPr>
              <a:t>직업 훈련 교육</a:t>
            </a:r>
          </a:p>
        </p:txBody>
      </p:sp>
      <p:sp>
        <p:nvSpPr>
          <p:cNvPr id="25" name="TextBox 25"/>
          <p:cNvSpPr txBox="1"/>
          <p:nvPr/>
        </p:nvSpPr>
        <p:spPr>
          <a:xfrm>
            <a:off x="9638589" y="3207317"/>
            <a:ext cx="226797" cy="35643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#2</a:t>
            </a:r>
          </a:p>
        </p:txBody>
      </p:sp>
      <p:sp>
        <p:nvSpPr>
          <p:cNvPr id="26" name="TextBox 26"/>
          <p:cNvSpPr txBox="1"/>
          <p:nvPr/>
        </p:nvSpPr>
        <p:spPr>
          <a:xfrm>
            <a:off x="2061383" y="1392823"/>
            <a:ext cx="762206" cy="457092"/>
          </a:xfrm>
          <a:prstGeom prst="rect">
            <a:avLst/>
          </a:prstGeom>
        </p:spPr>
        <p:txBody>
          <a:bodyPr lIns="0" tIns="0" rIns="0" bIns="0" rtlCol="0" anchor="t">
            <a:spAutoFit/>
          </a:bodyPr>
          <a:lstStyle/>
          <a:p>
            <a:pPr algn="l">
              <a:lnSpc>
                <a:spcPts val="3599"/>
              </a:lnSpc>
            </a:pPr>
            <a:r>
              <a:rPr lang="en-US" sz="2999">
                <a:solidFill>
                  <a:srgbClr val="002D02"/>
                </a:solidFill>
                <a:latin typeface="210 합창단 L Bold"/>
              </a:rPr>
              <a:t>1.1</a:t>
            </a:r>
          </a:p>
        </p:txBody>
      </p:sp>
      <p:sp>
        <p:nvSpPr>
          <p:cNvPr id="27" name="TextBox 27"/>
          <p:cNvSpPr txBox="1"/>
          <p:nvPr/>
        </p:nvSpPr>
        <p:spPr>
          <a:xfrm>
            <a:off x="10289346" y="3126515"/>
            <a:ext cx="3507800" cy="523875"/>
          </a:xfrm>
          <a:prstGeom prst="rect">
            <a:avLst/>
          </a:prstGeom>
        </p:spPr>
        <p:txBody>
          <a:bodyPr lIns="0" tIns="0" rIns="0" bIns="0" rtlCol="0" anchor="t">
            <a:spAutoFit/>
          </a:bodyPr>
          <a:lstStyle/>
          <a:p>
            <a:pPr algn="l">
              <a:lnSpc>
                <a:spcPts val="4199"/>
              </a:lnSpc>
            </a:pPr>
            <a:r>
              <a:rPr lang="en-US" sz="3499" spc="-139">
                <a:solidFill>
                  <a:srgbClr val="D4422E"/>
                </a:solidFill>
                <a:ea typeface="210 네모진 030 Bold"/>
              </a:rPr>
              <a:t>실생활 데이터 활용</a:t>
            </a:r>
          </a:p>
        </p:txBody>
      </p:sp>
      <p:sp>
        <p:nvSpPr>
          <p:cNvPr id="28" name="TextBox 28"/>
          <p:cNvSpPr txBox="1"/>
          <p:nvPr/>
        </p:nvSpPr>
        <p:spPr>
          <a:xfrm>
            <a:off x="9480755" y="3896459"/>
            <a:ext cx="7300603" cy="371475"/>
          </a:xfrm>
          <a:prstGeom prst="rect">
            <a:avLst/>
          </a:prstGeom>
        </p:spPr>
        <p:txBody>
          <a:bodyPr lIns="0" tIns="0" rIns="0" bIns="0" rtlCol="0" anchor="t">
            <a:spAutoFit/>
          </a:bodyPr>
          <a:lstStyle/>
          <a:p>
            <a:pPr algn="l">
              <a:lnSpc>
                <a:spcPts val="2999"/>
              </a:lnSpc>
            </a:pPr>
            <a:r>
              <a:rPr lang="en-US" sz="2499" spc="-99">
                <a:solidFill>
                  <a:srgbClr val="002D02"/>
                </a:solidFill>
                <a:ea typeface="210 네모진 030"/>
              </a:rPr>
              <a:t>공공 데이터나 사회적 데이터 대신 접근성 높은 데이터 선택</a:t>
            </a:r>
          </a:p>
        </p:txBody>
      </p:sp>
      <p:sp>
        <p:nvSpPr>
          <p:cNvPr id="29" name="TextBox 29"/>
          <p:cNvSpPr txBox="1"/>
          <p:nvPr/>
        </p:nvSpPr>
        <p:spPr>
          <a:xfrm>
            <a:off x="13919975" y="3247422"/>
            <a:ext cx="2742790" cy="256480"/>
          </a:xfrm>
          <a:prstGeom prst="rect">
            <a:avLst/>
          </a:prstGeom>
        </p:spPr>
        <p:txBody>
          <a:bodyPr wrap="square" lIns="0" tIns="0" rIns="0" bIns="0" rtlCol="0" anchor="t">
            <a:spAutoFit/>
          </a:bodyPr>
          <a:lstStyle/>
          <a:p>
            <a:pPr algn="l">
              <a:lnSpc>
                <a:spcPts val="2040"/>
              </a:lnSpc>
            </a:pPr>
            <a:r>
              <a:rPr lang="en-US" sz="1700" b="1" dirty="0">
                <a:solidFill>
                  <a:srgbClr val="545454"/>
                </a:solidFill>
                <a:latin typeface="Arimo Bold"/>
              </a:rPr>
              <a:t>#</a:t>
            </a:r>
            <a:r>
              <a:rPr lang="en-US" sz="1700" b="1" dirty="0" err="1">
                <a:solidFill>
                  <a:srgbClr val="545454"/>
                </a:solidFill>
                <a:latin typeface="Arimo Bold"/>
              </a:rPr>
              <a:t>개인</a:t>
            </a:r>
            <a:r>
              <a:rPr lang="en-US" sz="1700" b="1" dirty="0">
                <a:solidFill>
                  <a:srgbClr val="545454"/>
                </a:solidFill>
                <a:latin typeface="Arimo Bold"/>
              </a:rPr>
              <a:t> </a:t>
            </a:r>
            <a:r>
              <a:rPr lang="en-US" sz="1700" b="1" dirty="0" err="1">
                <a:solidFill>
                  <a:srgbClr val="545454"/>
                </a:solidFill>
                <a:latin typeface="Arimo Bold"/>
              </a:rPr>
              <a:t>데이터</a:t>
            </a:r>
            <a:r>
              <a:rPr lang="en-US" sz="1700" b="1" dirty="0">
                <a:solidFill>
                  <a:srgbClr val="545454"/>
                </a:solidFill>
                <a:latin typeface="Arimo Bold"/>
              </a:rPr>
              <a:t> #</a:t>
            </a:r>
            <a:r>
              <a:rPr lang="en-US" sz="1700" b="1" dirty="0" err="1">
                <a:solidFill>
                  <a:srgbClr val="545454"/>
                </a:solidFill>
                <a:latin typeface="Arimo Bold"/>
              </a:rPr>
              <a:t>생활</a:t>
            </a:r>
            <a:r>
              <a:rPr lang="en-US" sz="1700" b="1" dirty="0">
                <a:solidFill>
                  <a:srgbClr val="545454"/>
                </a:solidFill>
                <a:latin typeface="Arimo Bold"/>
              </a:rPr>
              <a:t> </a:t>
            </a:r>
            <a:r>
              <a:rPr lang="en-US" sz="1700" b="1" dirty="0" err="1">
                <a:solidFill>
                  <a:srgbClr val="545454"/>
                </a:solidFill>
                <a:latin typeface="Arimo Bold"/>
              </a:rPr>
              <a:t>데이터</a:t>
            </a:r>
            <a:endParaRPr lang="en-US" sz="1700" b="1" dirty="0">
              <a:solidFill>
                <a:srgbClr val="545454"/>
              </a:solidFill>
              <a:latin typeface="Arimo Bold"/>
            </a:endParaRPr>
          </a:p>
        </p:txBody>
      </p:sp>
      <p:sp>
        <p:nvSpPr>
          <p:cNvPr id="30" name="TextBox 30"/>
          <p:cNvSpPr txBox="1"/>
          <p:nvPr/>
        </p:nvSpPr>
        <p:spPr>
          <a:xfrm>
            <a:off x="9480751" y="4470067"/>
            <a:ext cx="6146643" cy="257175"/>
          </a:xfrm>
          <a:prstGeom prst="rect">
            <a:avLst/>
          </a:prstGeom>
        </p:spPr>
        <p:txBody>
          <a:bodyPr lIns="0" tIns="0" rIns="0" bIns="0" rtlCol="0" anchor="t">
            <a:spAutoFit/>
          </a:bodyPr>
          <a:lstStyle/>
          <a:p>
            <a:pPr algn="l">
              <a:lnSpc>
                <a:spcPts val="2160"/>
              </a:lnSpc>
            </a:pPr>
            <a:r>
              <a:rPr lang="en-US" sz="1800" dirty="0">
                <a:solidFill>
                  <a:srgbClr val="002D02"/>
                </a:solidFill>
                <a:latin typeface="Open Sans"/>
              </a:rPr>
              <a:t>ex.) </a:t>
            </a:r>
            <a:r>
              <a:rPr lang="en-US" sz="1800" dirty="0" err="1">
                <a:solidFill>
                  <a:srgbClr val="002D02"/>
                </a:solidFill>
                <a:latin typeface="Open Sans"/>
              </a:rPr>
              <a:t>공공</a:t>
            </a:r>
            <a:r>
              <a:rPr lang="en-US" sz="1800" dirty="0">
                <a:solidFill>
                  <a:srgbClr val="002D02"/>
                </a:solidFill>
                <a:latin typeface="Open Sans"/>
              </a:rPr>
              <a:t> </a:t>
            </a:r>
            <a:r>
              <a:rPr lang="en-US" sz="1800" dirty="0" err="1">
                <a:solidFill>
                  <a:srgbClr val="002D02"/>
                </a:solidFill>
                <a:latin typeface="Open Sans"/>
              </a:rPr>
              <a:t>데이터</a:t>
            </a:r>
            <a:r>
              <a:rPr lang="en-US" sz="1800" dirty="0">
                <a:solidFill>
                  <a:srgbClr val="002D02"/>
                </a:solidFill>
                <a:latin typeface="Open Sans"/>
              </a:rPr>
              <a:t>, </a:t>
            </a:r>
            <a:r>
              <a:rPr lang="en-US" sz="1800" dirty="0" err="1">
                <a:solidFill>
                  <a:srgbClr val="002D02"/>
                </a:solidFill>
                <a:latin typeface="Open Sans"/>
              </a:rPr>
              <a:t>사회적</a:t>
            </a:r>
            <a:r>
              <a:rPr lang="en-US" sz="1800" dirty="0">
                <a:solidFill>
                  <a:srgbClr val="002D02"/>
                </a:solidFill>
                <a:latin typeface="Open Sans"/>
              </a:rPr>
              <a:t> </a:t>
            </a:r>
            <a:r>
              <a:rPr lang="en-US" sz="1800" dirty="0" err="1">
                <a:solidFill>
                  <a:srgbClr val="002D02"/>
                </a:solidFill>
                <a:latin typeface="Open Sans"/>
              </a:rPr>
              <a:t>이슈</a:t>
            </a:r>
            <a:r>
              <a:rPr lang="en-US" sz="1800" dirty="0">
                <a:solidFill>
                  <a:srgbClr val="002D02"/>
                </a:solidFill>
                <a:latin typeface="Open Sans"/>
              </a:rPr>
              <a:t> </a:t>
            </a:r>
            <a:r>
              <a:rPr lang="en-US" sz="1800" dirty="0" err="1">
                <a:solidFill>
                  <a:srgbClr val="002D02"/>
                </a:solidFill>
                <a:latin typeface="Open Sans"/>
              </a:rPr>
              <a:t>데이터</a:t>
            </a:r>
            <a:r>
              <a:rPr lang="en-US" sz="1800" dirty="0">
                <a:solidFill>
                  <a:srgbClr val="002D02"/>
                </a:solidFill>
                <a:latin typeface="Open Sans"/>
              </a:rPr>
              <a:t>, </a:t>
            </a:r>
            <a:r>
              <a:rPr lang="en-US" sz="1800" dirty="0" err="1">
                <a:solidFill>
                  <a:srgbClr val="002D02"/>
                </a:solidFill>
                <a:latin typeface="Open Sans"/>
              </a:rPr>
              <a:t>접근성</a:t>
            </a:r>
            <a:r>
              <a:rPr lang="en-US" sz="1800" dirty="0">
                <a:solidFill>
                  <a:srgbClr val="002D02"/>
                </a:solidFill>
                <a:latin typeface="Open Sans"/>
              </a:rPr>
              <a:t> </a:t>
            </a:r>
            <a:r>
              <a:rPr lang="en-US" sz="1800" dirty="0" err="1">
                <a:solidFill>
                  <a:srgbClr val="002D02"/>
                </a:solidFill>
                <a:latin typeface="Open Sans"/>
              </a:rPr>
              <a:t>약한</a:t>
            </a:r>
            <a:r>
              <a:rPr lang="en-US" sz="1800" dirty="0">
                <a:solidFill>
                  <a:srgbClr val="002D02"/>
                </a:solidFill>
                <a:latin typeface="Open Sans"/>
              </a:rPr>
              <a:t> </a:t>
            </a:r>
            <a:r>
              <a:rPr lang="en-US" sz="1800" dirty="0" err="1">
                <a:solidFill>
                  <a:srgbClr val="002D02"/>
                </a:solidFill>
                <a:latin typeface="Open Sans"/>
              </a:rPr>
              <a:t>데이터</a:t>
            </a:r>
            <a:r>
              <a:rPr lang="en-US" sz="1800" dirty="0">
                <a:solidFill>
                  <a:srgbClr val="002D02"/>
                </a:solidFill>
                <a:latin typeface="Open Sans"/>
              </a:rPr>
              <a:t> 등</a:t>
            </a:r>
          </a:p>
        </p:txBody>
      </p:sp>
      <p:sp>
        <p:nvSpPr>
          <p:cNvPr id="31" name="TextBox 31"/>
          <p:cNvSpPr txBox="1"/>
          <p:nvPr/>
        </p:nvSpPr>
        <p:spPr>
          <a:xfrm>
            <a:off x="10014223" y="8256995"/>
            <a:ext cx="1583754" cy="295275"/>
          </a:xfrm>
          <a:prstGeom prst="rect">
            <a:avLst/>
          </a:prstGeom>
        </p:spPr>
        <p:txBody>
          <a:bodyPr lIns="0" tIns="0" rIns="0" bIns="0" rtlCol="0" anchor="t">
            <a:spAutoFit/>
          </a:bodyPr>
          <a:lstStyle/>
          <a:p>
            <a:pPr algn="l">
              <a:lnSpc>
                <a:spcPts val="2399"/>
              </a:lnSpc>
            </a:pPr>
            <a:r>
              <a:rPr lang="en-US" sz="1999" spc="-79">
                <a:solidFill>
                  <a:srgbClr val="002D02"/>
                </a:solidFill>
                <a:ea typeface="210 네모진 030"/>
              </a:rPr>
              <a:t>실생활 데이터</a:t>
            </a:r>
          </a:p>
        </p:txBody>
      </p:sp>
      <p:sp>
        <p:nvSpPr>
          <p:cNvPr id="32" name="TextBox 32"/>
          <p:cNvSpPr txBox="1"/>
          <p:nvPr/>
        </p:nvSpPr>
        <p:spPr>
          <a:xfrm>
            <a:off x="2735726" y="1287176"/>
            <a:ext cx="6530991" cy="609573"/>
          </a:xfrm>
          <a:prstGeom prst="rect">
            <a:avLst/>
          </a:prstGeom>
        </p:spPr>
        <p:txBody>
          <a:bodyPr lIns="0" tIns="0" rIns="0" bIns="0" rtlCol="0" anchor="t">
            <a:spAutoFit/>
          </a:bodyPr>
          <a:lstStyle/>
          <a:p>
            <a:pPr algn="l">
              <a:lnSpc>
                <a:spcPts val="4799"/>
              </a:lnSpc>
            </a:pPr>
            <a:r>
              <a:rPr lang="en-US" sz="3999" spc="-159">
                <a:solidFill>
                  <a:srgbClr val="002D02"/>
                </a:solidFill>
                <a:ea typeface="210 합창단 L"/>
              </a:rPr>
              <a:t>주제 선정 이유</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64290"/>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l="164" r="164"/>
          <a:stretch>
            <a:fillRect/>
          </a:stretch>
        </p:blipFill>
        <p:spPr>
          <a:xfrm rot="240000">
            <a:off x="14946385" y="4344228"/>
            <a:ext cx="2268239" cy="2313810"/>
          </a:xfrm>
          <a:prstGeom prst="rect">
            <a:avLst/>
          </a:prstGeom>
        </p:spPr>
      </p:pic>
      <p:pic>
        <p:nvPicPr>
          <p:cNvPr id="5" name="Picture 5"/>
          <p:cNvPicPr>
            <a:picLocks noChangeAspect="1"/>
          </p:cNvPicPr>
          <p:nvPr/>
        </p:nvPicPr>
        <p:blipFill>
          <a:blip r:embed="rId5"/>
          <a:srcRect t="66" b="66"/>
          <a:stretch>
            <a:fillRect/>
          </a:stretch>
        </p:blipFill>
        <p:spPr>
          <a:xfrm>
            <a:off x="9417121" y="5338323"/>
            <a:ext cx="7245644" cy="3394556"/>
          </a:xfrm>
          <a:prstGeom prst="rect">
            <a:avLst/>
          </a:prstGeom>
        </p:spPr>
      </p:pic>
      <p:pic>
        <p:nvPicPr>
          <p:cNvPr id="6" name="Picture 6"/>
          <p:cNvPicPr>
            <a:picLocks noChangeAspect="1"/>
          </p:cNvPicPr>
          <p:nvPr/>
        </p:nvPicPr>
        <p:blipFill>
          <a:blip r:embed="rId6"/>
          <a:srcRect t="66" b="66"/>
          <a:stretch>
            <a:fillRect/>
          </a:stretch>
        </p:blipFill>
        <p:spPr>
          <a:xfrm>
            <a:off x="1504356" y="5357371"/>
            <a:ext cx="7245644" cy="3375508"/>
          </a:xfrm>
          <a:prstGeom prst="rect">
            <a:avLst/>
          </a:prstGeom>
        </p:spPr>
      </p:pic>
      <p:pic>
        <p:nvPicPr>
          <p:cNvPr id="7" name="Picture 7"/>
          <p:cNvPicPr>
            <a:picLocks noChangeAspect="1"/>
          </p:cNvPicPr>
          <p:nvPr/>
        </p:nvPicPr>
        <p:blipFill>
          <a:blip r:embed="rId7"/>
          <a:srcRect t="162" b="162"/>
          <a:stretch>
            <a:fillRect/>
          </a:stretch>
        </p:blipFill>
        <p:spPr>
          <a:xfrm>
            <a:off x="1504356" y="1020146"/>
            <a:ext cx="15277002" cy="1091051"/>
          </a:xfrm>
          <a:prstGeom prst="rect">
            <a:avLst/>
          </a:prstGeom>
        </p:spPr>
      </p:pic>
      <p:pic>
        <p:nvPicPr>
          <p:cNvPr id="8" name="Picture 8"/>
          <p:cNvPicPr>
            <a:picLocks noChangeAspect="1"/>
          </p:cNvPicPr>
          <p:nvPr/>
        </p:nvPicPr>
        <p:blipFill>
          <a:blip r:embed="rId8"/>
          <a:srcRect l="264" r="264"/>
          <a:stretch>
            <a:fillRect/>
          </a:stretch>
        </p:blipFill>
        <p:spPr>
          <a:xfrm>
            <a:off x="1522234" y="3138238"/>
            <a:ext cx="634000" cy="380519"/>
          </a:xfrm>
          <a:prstGeom prst="rect">
            <a:avLst/>
          </a:prstGeom>
        </p:spPr>
      </p:pic>
      <p:pic>
        <p:nvPicPr>
          <p:cNvPr id="9" name="Picture 9"/>
          <p:cNvPicPr>
            <a:picLocks noChangeAspect="1"/>
          </p:cNvPicPr>
          <p:nvPr/>
        </p:nvPicPr>
        <p:blipFill>
          <a:blip r:embed="rId8"/>
          <a:srcRect l="264" r="264"/>
          <a:stretch>
            <a:fillRect/>
          </a:stretch>
        </p:blipFill>
        <p:spPr>
          <a:xfrm>
            <a:off x="9434999" y="3119191"/>
            <a:ext cx="634000" cy="380519"/>
          </a:xfrm>
          <a:prstGeom prst="rect">
            <a:avLst/>
          </a:prstGeom>
        </p:spPr>
      </p:pic>
      <p:pic>
        <p:nvPicPr>
          <p:cNvPr id="14" name="Picture 14"/>
          <p:cNvPicPr>
            <a:picLocks noChangeAspect="1"/>
          </p:cNvPicPr>
          <p:nvPr/>
        </p:nvPicPr>
        <p:blipFill>
          <a:blip r:embed="rId9"/>
          <a:srcRect t="7444" b="8288"/>
          <a:stretch>
            <a:fillRect/>
          </a:stretch>
        </p:blipFill>
        <p:spPr>
          <a:xfrm>
            <a:off x="2015537" y="5543474"/>
            <a:ext cx="6223281" cy="2555509"/>
          </a:xfrm>
          <a:prstGeom prst="rect">
            <a:avLst/>
          </a:prstGeom>
        </p:spPr>
      </p:pic>
      <p:pic>
        <p:nvPicPr>
          <p:cNvPr id="15" name="Picture 15"/>
          <p:cNvPicPr>
            <a:picLocks noChangeAspect="1"/>
          </p:cNvPicPr>
          <p:nvPr/>
        </p:nvPicPr>
        <p:blipFill>
          <a:blip r:embed="rId10"/>
          <a:srcRect t="18939" b="15527"/>
          <a:stretch>
            <a:fillRect/>
          </a:stretch>
        </p:blipFill>
        <p:spPr>
          <a:xfrm>
            <a:off x="11050496" y="5501133"/>
            <a:ext cx="4089402" cy="2679927"/>
          </a:xfrm>
          <a:prstGeom prst="rect">
            <a:avLst/>
          </a:prstGeom>
        </p:spPr>
      </p:pic>
      <p:sp>
        <p:nvSpPr>
          <p:cNvPr id="17" name="TextBox 17"/>
          <p:cNvSpPr txBox="1"/>
          <p:nvPr/>
        </p:nvSpPr>
        <p:spPr>
          <a:xfrm>
            <a:off x="2735726" y="1287176"/>
            <a:ext cx="6530991" cy="609573"/>
          </a:xfrm>
          <a:prstGeom prst="rect">
            <a:avLst/>
          </a:prstGeom>
        </p:spPr>
        <p:txBody>
          <a:bodyPr lIns="0" tIns="0" rIns="0" bIns="0" rtlCol="0" anchor="t">
            <a:spAutoFit/>
          </a:bodyPr>
          <a:lstStyle/>
          <a:p>
            <a:pPr algn="l">
              <a:lnSpc>
                <a:spcPts val="4799"/>
              </a:lnSpc>
            </a:pPr>
            <a:r>
              <a:rPr lang="en-US" sz="3999" spc="-159">
                <a:solidFill>
                  <a:srgbClr val="002D02"/>
                </a:solidFill>
                <a:ea typeface="210 합창단 L"/>
              </a:rPr>
              <a:t>개발 목적</a:t>
            </a:r>
          </a:p>
        </p:txBody>
      </p:sp>
      <p:sp>
        <p:nvSpPr>
          <p:cNvPr id="18" name="TextBox 18"/>
          <p:cNvSpPr txBox="1"/>
          <p:nvPr/>
        </p:nvSpPr>
        <p:spPr>
          <a:xfrm>
            <a:off x="2755600"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프로젝트</a:t>
            </a:r>
            <a:r>
              <a:rPr lang="en-US" sz="1900" b="1" spc="-75" dirty="0">
                <a:solidFill>
                  <a:srgbClr val="002D02"/>
                </a:solidFill>
                <a:ea typeface="Open Sans Bold"/>
              </a:rPr>
              <a:t> </a:t>
            </a:r>
            <a:r>
              <a:rPr lang="en-US" sz="1900" b="1" spc="-75" dirty="0" err="1">
                <a:solidFill>
                  <a:srgbClr val="002D02"/>
                </a:solidFill>
                <a:ea typeface="Open Sans Bold"/>
              </a:rPr>
              <a:t>개발을</a:t>
            </a:r>
            <a:r>
              <a:rPr lang="en-US" sz="1900" b="1" spc="-75" dirty="0">
                <a:solidFill>
                  <a:srgbClr val="002D02"/>
                </a:solidFill>
                <a:ea typeface="Open Sans Bold"/>
              </a:rPr>
              <a:t> </a:t>
            </a:r>
            <a:r>
              <a:rPr lang="en-US" sz="1900" b="1" spc="-75" dirty="0" err="1">
                <a:solidFill>
                  <a:srgbClr val="002D02"/>
                </a:solidFill>
                <a:ea typeface="Open Sans Bold"/>
              </a:rPr>
              <a:t>통해</a:t>
            </a:r>
            <a:r>
              <a:rPr lang="en-US" sz="1900" b="1" spc="-75" dirty="0">
                <a:solidFill>
                  <a:srgbClr val="002D02"/>
                </a:solidFill>
                <a:ea typeface="Open Sans Bold"/>
              </a:rPr>
              <a:t> </a:t>
            </a:r>
            <a:r>
              <a:rPr lang="en-US" sz="1900" b="1" spc="-75" dirty="0" err="1">
                <a:solidFill>
                  <a:srgbClr val="002D02"/>
                </a:solidFill>
                <a:ea typeface="Open Sans Bold"/>
              </a:rPr>
              <a:t>이루고자</a:t>
            </a:r>
            <a:r>
              <a:rPr lang="en-US" sz="1900" b="1" spc="-75" dirty="0">
                <a:solidFill>
                  <a:srgbClr val="002D02"/>
                </a:solidFill>
                <a:ea typeface="Open Sans Bold"/>
              </a:rPr>
              <a:t> </a:t>
            </a:r>
            <a:r>
              <a:rPr lang="en-US" sz="1900" b="1" spc="-75" dirty="0" err="1">
                <a:solidFill>
                  <a:srgbClr val="002D02"/>
                </a:solidFill>
                <a:ea typeface="Open Sans Bold"/>
              </a:rPr>
              <a:t>하는</a:t>
            </a:r>
            <a:r>
              <a:rPr lang="en-US" sz="1900" b="1" spc="-75" dirty="0">
                <a:solidFill>
                  <a:srgbClr val="002D02"/>
                </a:solidFill>
                <a:ea typeface="Open Sans Bold"/>
              </a:rPr>
              <a:t> </a:t>
            </a:r>
            <a:r>
              <a:rPr lang="en-US" sz="1900" b="1" spc="-75" dirty="0" err="1">
                <a:solidFill>
                  <a:srgbClr val="002D02"/>
                </a:solidFill>
                <a:ea typeface="Open Sans Bold"/>
              </a:rPr>
              <a:t>목적</a:t>
            </a:r>
            <a:endParaRPr lang="en-US" sz="1900" b="1" spc="-75" dirty="0">
              <a:solidFill>
                <a:srgbClr val="002D02"/>
              </a:solidFill>
              <a:ea typeface="Open Sans Bold"/>
            </a:endParaRPr>
          </a:p>
        </p:txBody>
      </p:sp>
      <p:sp>
        <p:nvSpPr>
          <p:cNvPr id="19" name="TextBox 19"/>
          <p:cNvSpPr txBox="1"/>
          <p:nvPr/>
        </p:nvSpPr>
        <p:spPr>
          <a:xfrm>
            <a:off x="1725843" y="3226361"/>
            <a:ext cx="226797" cy="35643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#1</a:t>
            </a:r>
          </a:p>
        </p:txBody>
      </p:sp>
      <p:sp>
        <p:nvSpPr>
          <p:cNvPr id="20" name="TextBox 20"/>
          <p:cNvSpPr txBox="1"/>
          <p:nvPr/>
        </p:nvSpPr>
        <p:spPr>
          <a:xfrm>
            <a:off x="2413911" y="3133122"/>
            <a:ext cx="3889447" cy="523875"/>
          </a:xfrm>
          <a:prstGeom prst="rect">
            <a:avLst/>
          </a:prstGeom>
        </p:spPr>
        <p:txBody>
          <a:bodyPr lIns="0" tIns="0" rIns="0" bIns="0" rtlCol="0" anchor="t">
            <a:spAutoFit/>
          </a:bodyPr>
          <a:lstStyle/>
          <a:p>
            <a:pPr algn="l">
              <a:lnSpc>
                <a:spcPts val="4199"/>
              </a:lnSpc>
            </a:pPr>
            <a:r>
              <a:rPr lang="en-US" sz="3499" spc="-139">
                <a:solidFill>
                  <a:srgbClr val="D4422E"/>
                </a:solidFill>
                <a:ea typeface="210 네모진 030 Bold"/>
              </a:rPr>
              <a:t>신뢰도 높은 결론 도출</a:t>
            </a:r>
          </a:p>
        </p:txBody>
      </p:sp>
      <p:sp>
        <p:nvSpPr>
          <p:cNvPr id="21" name="TextBox 21"/>
          <p:cNvSpPr txBox="1"/>
          <p:nvPr/>
        </p:nvSpPr>
        <p:spPr>
          <a:xfrm>
            <a:off x="1605320" y="3903066"/>
            <a:ext cx="7300603" cy="371475"/>
          </a:xfrm>
          <a:prstGeom prst="rect">
            <a:avLst/>
          </a:prstGeom>
        </p:spPr>
        <p:txBody>
          <a:bodyPr lIns="0" tIns="0" rIns="0" bIns="0" rtlCol="0" anchor="t">
            <a:spAutoFit/>
          </a:bodyPr>
          <a:lstStyle/>
          <a:p>
            <a:pPr algn="l">
              <a:lnSpc>
                <a:spcPts val="2999"/>
              </a:lnSpc>
            </a:pPr>
            <a:r>
              <a:rPr lang="en-US" sz="2499" spc="-99">
                <a:solidFill>
                  <a:srgbClr val="002D02"/>
                </a:solidFill>
                <a:ea typeface="210 네모진 030"/>
              </a:rPr>
              <a:t>빅데이터 분석의 핵심인 결론을 신뢰성 있게 도출 가능</a:t>
            </a:r>
          </a:p>
        </p:txBody>
      </p:sp>
      <p:sp>
        <p:nvSpPr>
          <p:cNvPr id="22" name="TextBox 22"/>
          <p:cNvSpPr txBox="1"/>
          <p:nvPr/>
        </p:nvSpPr>
        <p:spPr>
          <a:xfrm>
            <a:off x="6404948" y="3247422"/>
            <a:ext cx="2601426" cy="256480"/>
          </a:xfrm>
          <a:prstGeom prst="rect">
            <a:avLst/>
          </a:prstGeom>
        </p:spPr>
        <p:txBody>
          <a:bodyPr lIns="0" tIns="0" rIns="0" bIns="0" rtlCol="0" anchor="t">
            <a:spAutoFit/>
          </a:bodyPr>
          <a:lstStyle/>
          <a:p>
            <a:pPr algn="l">
              <a:lnSpc>
                <a:spcPts val="2040"/>
              </a:lnSpc>
            </a:pPr>
            <a:r>
              <a:rPr lang="en-US" sz="1700" b="1" dirty="0">
                <a:solidFill>
                  <a:srgbClr val="545454"/>
                </a:solidFill>
                <a:latin typeface="Arimo Bold"/>
              </a:rPr>
              <a:t>#</a:t>
            </a:r>
            <a:r>
              <a:rPr lang="en-US" sz="1700" b="1" dirty="0" err="1">
                <a:solidFill>
                  <a:srgbClr val="545454"/>
                </a:solidFill>
                <a:latin typeface="Arimo Bold"/>
              </a:rPr>
              <a:t>정확함</a:t>
            </a:r>
            <a:r>
              <a:rPr lang="en-US" sz="1700" b="1" dirty="0">
                <a:solidFill>
                  <a:srgbClr val="545454"/>
                </a:solidFill>
                <a:latin typeface="Arimo Bold"/>
              </a:rPr>
              <a:t> #</a:t>
            </a:r>
            <a:r>
              <a:rPr lang="en-US" sz="1700" b="1" dirty="0" err="1">
                <a:solidFill>
                  <a:srgbClr val="545454"/>
                </a:solidFill>
                <a:latin typeface="Arimo Bold"/>
              </a:rPr>
              <a:t>신뢰도</a:t>
            </a:r>
            <a:r>
              <a:rPr lang="en-US" sz="1700" b="1" dirty="0">
                <a:solidFill>
                  <a:srgbClr val="545454"/>
                </a:solidFill>
                <a:latin typeface="Arimo Bold"/>
              </a:rPr>
              <a:t> #</a:t>
            </a:r>
            <a:r>
              <a:rPr lang="en-US" sz="1700" b="1" dirty="0" err="1">
                <a:solidFill>
                  <a:srgbClr val="545454"/>
                </a:solidFill>
                <a:latin typeface="Arimo Bold"/>
              </a:rPr>
              <a:t>결론적</a:t>
            </a:r>
            <a:endParaRPr lang="en-US" sz="1700" b="1" dirty="0">
              <a:solidFill>
                <a:srgbClr val="545454"/>
              </a:solidFill>
              <a:latin typeface="Arimo Bold"/>
            </a:endParaRPr>
          </a:p>
        </p:txBody>
      </p:sp>
      <p:sp>
        <p:nvSpPr>
          <p:cNvPr id="23" name="TextBox 23"/>
          <p:cNvSpPr txBox="1"/>
          <p:nvPr/>
        </p:nvSpPr>
        <p:spPr>
          <a:xfrm>
            <a:off x="1605316" y="4476674"/>
            <a:ext cx="7300607" cy="266098"/>
          </a:xfrm>
          <a:prstGeom prst="rect">
            <a:avLst/>
          </a:prstGeom>
        </p:spPr>
        <p:txBody>
          <a:bodyPr lIns="0" tIns="0" rIns="0" bIns="0" rtlCol="0" anchor="t">
            <a:spAutoFit/>
          </a:bodyPr>
          <a:lstStyle/>
          <a:p>
            <a:pPr algn="l">
              <a:lnSpc>
                <a:spcPts val="2160"/>
              </a:lnSpc>
            </a:pPr>
            <a:r>
              <a:rPr lang="en-US" sz="1700" dirty="0">
                <a:solidFill>
                  <a:srgbClr val="002D02"/>
                </a:solidFill>
                <a:latin typeface="Open Sans"/>
              </a:rPr>
              <a:t>ex.) </a:t>
            </a:r>
            <a:r>
              <a:rPr lang="en-US" sz="1700" dirty="0" err="1">
                <a:solidFill>
                  <a:srgbClr val="002D02"/>
                </a:solidFill>
                <a:latin typeface="Open Sans"/>
              </a:rPr>
              <a:t>데이터</a:t>
            </a:r>
            <a:r>
              <a:rPr lang="en-US" sz="1700" dirty="0">
                <a:solidFill>
                  <a:srgbClr val="002D02"/>
                </a:solidFill>
                <a:latin typeface="Open Sans"/>
              </a:rPr>
              <a:t> </a:t>
            </a:r>
            <a:r>
              <a:rPr lang="en-US" sz="1700" dirty="0" err="1">
                <a:solidFill>
                  <a:srgbClr val="002D02"/>
                </a:solidFill>
                <a:latin typeface="Open Sans"/>
              </a:rPr>
              <a:t>분석의</a:t>
            </a:r>
            <a:r>
              <a:rPr lang="en-US" sz="1700" dirty="0">
                <a:solidFill>
                  <a:srgbClr val="002D02"/>
                </a:solidFill>
                <a:latin typeface="Open Sans"/>
              </a:rPr>
              <a:t> </a:t>
            </a:r>
            <a:r>
              <a:rPr lang="en-US" sz="1700" dirty="0" err="1">
                <a:solidFill>
                  <a:srgbClr val="002D02"/>
                </a:solidFill>
                <a:latin typeface="Open Sans"/>
              </a:rPr>
              <a:t>핵심은</a:t>
            </a:r>
            <a:r>
              <a:rPr lang="en-US" sz="1700" dirty="0">
                <a:solidFill>
                  <a:srgbClr val="002D02"/>
                </a:solidFill>
                <a:latin typeface="Open Sans"/>
              </a:rPr>
              <a:t> </a:t>
            </a:r>
            <a:r>
              <a:rPr lang="en-US" sz="1700" dirty="0" err="1">
                <a:solidFill>
                  <a:srgbClr val="002D02"/>
                </a:solidFill>
                <a:latin typeface="Open Sans"/>
              </a:rPr>
              <a:t>알고자</a:t>
            </a:r>
            <a:r>
              <a:rPr lang="en-US" sz="1700" dirty="0">
                <a:solidFill>
                  <a:srgbClr val="002D02"/>
                </a:solidFill>
                <a:latin typeface="Open Sans"/>
              </a:rPr>
              <a:t> </a:t>
            </a:r>
            <a:r>
              <a:rPr lang="en-US" sz="1700" dirty="0" err="1">
                <a:solidFill>
                  <a:srgbClr val="002D02"/>
                </a:solidFill>
                <a:latin typeface="Open Sans"/>
              </a:rPr>
              <a:t>하는</a:t>
            </a:r>
            <a:r>
              <a:rPr lang="en-US" sz="1700" dirty="0">
                <a:solidFill>
                  <a:srgbClr val="002D02"/>
                </a:solidFill>
                <a:latin typeface="Open Sans"/>
              </a:rPr>
              <a:t> </a:t>
            </a:r>
            <a:r>
              <a:rPr lang="en-US" sz="1700" dirty="0" err="1">
                <a:solidFill>
                  <a:srgbClr val="002D02"/>
                </a:solidFill>
                <a:latin typeface="Open Sans"/>
              </a:rPr>
              <a:t>바에</a:t>
            </a:r>
            <a:r>
              <a:rPr lang="en-US" sz="1700" dirty="0">
                <a:solidFill>
                  <a:srgbClr val="002D02"/>
                </a:solidFill>
                <a:latin typeface="Open Sans"/>
              </a:rPr>
              <a:t> </a:t>
            </a:r>
            <a:r>
              <a:rPr lang="en-US" sz="1700" dirty="0" err="1">
                <a:solidFill>
                  <a:srgbClr val="002D02"/>
                </a:solidFill>
                <a:latin typeface="Open Sans"/>
              </a:rPr>
              <a:t>대한</a:t>
            </a:r>
            <a:r>
              <a:rPr lang="en-US" sz="1700" dirty="0">
                <a:solidFill>
                  <a:srgbClr val="002D02"/>
                </a:solidFill>
                <a:latin typeface="Open Sans"/>
              </a:rPr>
              <a:t> </a:t>
            </a:r>
            <a:r>
              <a:rPr lang="en-US" sz="1700" dirty="0" err="1">
                <a:solidFill>
                  <a:srgbClr val="002D02"/>
                </a:solidFill>
                <a:latin typeface="Open Sans"/>
              </a:rPr>
              <a:t>결론이며</a:t>
            </a:r>
            <a:r>
              <a:rPr lang="en-US" sz="1700" dirty="0">
                <a:solidFill>
                  <a:srgbClr val="002D02"/>
                </a:solidFill>
                <a:latin typeface="Open Sans"/>
              </a:rPr>
              <a:t> </a:t>
            </a:r>
            <a:r>
              <a:rPr lang="en-US" sz="1700" dirty="0" err="1">
                <a:solidFill>
                  <a:srgbClr val="002D02"/>
                </a:solidFill>
                <a:latin typeface="Open Sans"/>
              </a:rPr>
              <a:t>가장</a:t>
            </a:r>
            <a:r>
              <a:rPr lang="en-US" sz="1700" dirty="0">
                <a:solidFill>
                  <a:srgbClr val="002D02"/>
                </a:solidFill>
                <a:latin typeface="Open Sans"/>
              </a:rPr>
              <a:t> </a:t>
            </a:r>
            <a:r>
              <a:rPr lang="en-US" sz="1700" dirty="0" err="1">
                <a:solidFill>
                  <a:srgbClr val="002D02"/>
                </a:solidFill>
                <a:latin typeface="Open Sans"/>
              </a:rPr>
              <a:t>주요</a:t>
            </a:r>
            <a:r>
              <a:rPr lang="en-US" sz="1700" dirty="0">
                <a:solidFill>
                  <a:srgbClr val="002D02"/>
                </a:solidFill>
                <a:latin typeface="Open Sans"/>
              </a:rPr>
              <a:t> </a:t>
            </a:r>
            <a:r>
              <a:rPr lang="en-US" sz="1700" dirty="0" err="1">
                <a:solidFill>
                  <a:srgbClr val="002D02"/>
                </a:solidFill>
                <a:latin typeface="Open Sans"/>
              </a:rPr>
              <a:t>사항임</a:t>
            </a:r>
            <a:endParaRPr lang="en-US" sz="1700" dirty="0">
              <a:solidFill>
                <a:srgbClr val="002D02"/>
              </a:solidFill>
              <a:latin typeface="Open Sans"/>
            </a:endParaRPr>
          </a:p>
        </p:txBody>
      </p:sp>
      <p:sp>
        <p:nvSpPr>
          <p:cNvPr id="26" name="TextBox 26"/>
          <p:cNvSpPr txBox="1"/>
          <p:nvPr/>
        </p:nvSpPr>
        <p:spPr>
          <a:xfrm>
            <a:off x="9638589" y="3207317"/>
            <a:ext cx="226797" cy="35643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#2</a:t>
            </a:r>
          </a:p>
        </p:txBody>
      </p:sp>
      <p:sp>
        <p:nvSpPr>
          <p:cNvPr id="27" name="TextBox 27"/>
          <p:cNvSpPr txBox="1"/>
          <p:nvPr/>
        </p:nvSpPr>
        <p:spPr>
          <a:xfrm>
            <a:off x="2061383" y="1392823"/>
            <a:ext cx="762206" cy="457092"/>
          </a:xfrm>
          <a:prstGeom prst="rect">
            <a:avLst/>
          </a:prstGeom>
        </p:spPr>
        <p:txBody>
          <a:bodyPr lIns="0" tIns="0" rIns="0" bIns="0" rtlCol="0" anchor="t">
            <a:spAutoFit/>
          </a:bodyPr>
          <a:lstStyle/>
          <a:p>
            <a:pPr algn="l">
              <a:lnSpc>
                <a:spcPts val="3599"/>
              </a:lnSpc>
            </a:pPr>
            <a:r>
              <a:rPr lang="en-US" sz="2999">
                <a:solidFill>
                  <a:srgbClr val="002D02"/>
                </a:solidFill>
                <a:latin typeface="210 합창단 L Bold"/>
              </a:rPr>
              <a:t>1.2</a:t>
            </a:r>
          </a:p>
        </p:txBody>
      </p:sp>
      <p:sp>
        <p:nvSpPr>
          <p:cNvPr id="28" name="TextBox 28"/>
          <p:cNvSpPr txBox="1"/>
          <p:nvPr/>
        </p:nvSpPr>
        <p:spPr>
          <a:xfrm>
            <a:off x="10269599" y="3066560"/>
            <a:ext cx="5791158" cy="523875"/>
          </a:xfrm>
          <a:prstGeom prst="rect">
            <a:avLst/>
          </a:prstGeom>
        </p:spPr>
        <p:txBody>
          <a:bodyPr lIns="0" tIns="0" rIns="0" bIns="0" rtlCol="0" anchor="t">
            <a:spAutoFit/>
          </a:bodyPr>
          <a:lstStyle/>
          <a:p>
            <a:pPr algn="l">
              <a:lnSpc>
                <a:spcPts val="4199"/>
              </a:lnSpc>
            </a:pPr>
            <a:r>
              <a:rPr lang="en-US" sz="3499" spc="-139">
                <a:solidFill>
                  <a:srgbClr val="D4422E"/>
                </a:solidFill>
                <a:ea typeface="210 네모진 030 Bold"/>
              </a:rPr>
              <a:t>직업 훈련 출석률 개선 방안 제시</a:t>
            </a:r>
          </a:p>
        </p:txBody>
      </p:sp>
      <p:sp>
        <p:nvSpPr>
          <p:cNvPr id="29" name="TextBox 29"/>
          <p:cNvSpPr txBox="1"/>
          <p:nvPr/>
        </p:nvSpPr>
        <p:spPr>
          <a:xfrm>
            <a:off x="9560464" y="3903066"/>
            <a:ext cx="7300603" cy="371475"/>
          </a:xfrm>
          <a:prstGeom prst="rect">
            <a:avLst/>
          </a:prstGeom>
        </p:spPr>
        <p:txBody>
          <a:bodyPr lIns="0" tIns="0" rIns="0" bIns="0" rtlCol="0" anchor="t">
            <a:spAutoFit/>
          </a:bodyPr>
          <a:lstStyle/>
          <a:p>
            <a:pPr algn="l">
              <a:lnSpc>
                <a:spcPts val="2999"/>
              </a:lnSpc>
            </a:pPr>
            <a:r>
              <a:rPr lang="en-US" sz="2499" spc="-99">
                <a:solidFill>
                  <a:srgbClr val="002D02"/>
                </a:solidFill>
                <a:ea typeface="210 네모진 030"/>
              </a:rPr>
              <a:t>향후 직업 훈련생의 출석률 관리를 위한 방향성 제시</a:t>
            </a:r>
          </a:p>
        </p:txBody>
      </p:sp>
      <p:sp>
        <p:nvSpPr>
          <p:cNvPr id="30" name="TextBox 30"/>
          <p:cNvSpPr txBox="1"/>
          <p:nvPr/>
        </p:nvSpPr>
        <p:spPr>
          <a:xfrm>
            <a:off x="15891314" y="3207317"/>
            <a:ext cx="969753" cy="256480"/>
          </a:xfrm>
          <a:prstGeom prst="rect">
            <a:avLst/>
          </a:prstGeom>
        </p:spPr>
        <p:txBody>
          <a:bodyPr lIns="0" tIns="0" rIns="0" bIns="0" rtlCol="0" anchor="t">
            <a:spAutoFit/>
          </a:bodyPr>
          <a:lstStyle/>
          <a:p>
            <a:pPr algn="l">
              <a:lnSpc>
                <a:spcPts val="2040"/>
              </a:lnSpc>
            </a:pPr>
            <a:r>
              <a:rPr lang="en-US" sz="1700" b="1" dirty="0">
                <a:solidFill>
                  <a:srgbClr val="545454"/>
                </a:solidFill>
                <a:latin typeface="Arimo Bold"/>
              </a:rPr>
              <a:t>#</a:t>
            </a:r>
            <a:r>
              <a:rPr lang="en-US" sz="1700" b="1" dirty="0" err="1">
                <a:solidFill>
                  <a:srgbClr val="545454"/>
                </a:solidFill>
                <a:latin typeface="Arimo Bold"/>
              </a:rPr>
              <a:t>솔루션</a:t>
            </a:r>
            <a:endParaRPr lang="en-US" sz="1700" b="1" dirty="0">
              <a:solidFill>
                <a:srgbClr val="545454"/>
              </a:solidFill>
              <a:latin typeface="Arimo Bold"/>
            </a:endParaRPr>
          </a:p>
        </p:txBody>
      </p:sp>
      <p:sp>
        <p:nvSpPr>
          <p:cNvPr id="31" name="TextBox 31"/>
          <p:cNvSpPr txBox="1"/>
          <p:nvPr/>
        </p:nvSpPr>
        <p:spPr>
          <a:xfrm>
            <a:off x="9474357" y="4476674"/>
            <a:ext cx="6146643" cy="266098"/>
          </a:xfrm>
          <a:prstGeom prst="rect">
            <a:avLst/>
          </a:prstGeom>
        </p:spPr>
        <p:txBody>
          <a:bodyPr lIns="0" tIns="0" rIns="0" bIns="0" rtlCol="0" anchor="t">
            <a:spAutoFit/>
          </a:bodyPr>
          <a:lstStyle/>
          <a:p>
            <a:pPr algn="l">
              <a:lnSpc>
                <a:spcPts val="2160"/>
              </a:lnSpc>
            </a:pPr>
            <a:r>
              <a:rPr lang="en-US" sz="1700" dirty="0">
                <a:solidFill>
                  <a:srgbClr val="002D02"/>
                </a:solidFill>
                <a:latin typeface="Open Sans"/>
              </a:rPr>
              <a:t>ex.) </a:t>
            </a:r>
            <a:r>
              <a:rPr lang="en-US" sz="1700" dirty="0" err="1">
                <a:solidFill>
                  <a:srgbClr val="002D02"/>
                </a:solidFill>
                <a:latin typeface="Open Sans"/>
              </a:rPr>
              <a:t>직업</a:t>
            </a:r>
            <a:r>
              <a:rPr lang="en-US" sz="1700" dirty="0">
                <a:solidFill>
                  <a:srgbClr val="002D02"/>
                </a:solidFill>
                <a:latin typeface="Open Sans"/>
              </a:rPr>
              <a:t> </a:t>
            </a:r>
            <a:r>
              <a:rPr lang="en-US" sz="1700" dirty="0" err="1">
                <a:solidFill>
                  <a:srgbClr val="002D02"/>
                </a:solidFill>
                <a:latin typeface="Open Sans"/>
              </a:rPr>
              <a:t>훈련의</a:t>
            </a:r>
            <a:r>
              <a:rPr lang="en-US" sz="1700" dirty="0">
                <a:solidFill>
                  <a:srgbClr val="002D02"/>
                </a:solidFill>
                <a:latin typeface="Open Sans"/>
              </a:rPr>
              <a:t> </a:t>
            </a:r>
            <a:r>
              <a:rPr lang="en-US" sz="1700" dirty="0" err="1">
                <a:solidFill>
                  <a:srgbClr val="002D02"/>
                </a:solidFill>
                <a:latin typeface="Open Sans"/>
              </a:rPr>
              <a:t>목적</a:t>
            </a:r>
            <a:r>
              <a:rPr lang="en-US" sz="1700" dirty="0">
                <a:solidFill>
                  <a:srgbClr val="002D02"/>
                </a:solidFill>
                <a:latin typeface="Open Sans"/>
              </a:rPr>
              <a:t> </a:t>
            </a:r>
            <a:r>
              <a:rPr lang="en-US" sz="1700" dirty="0" err="1">
                <a:solidFill>
                  <a:srgbClr val="002D02"/>
                </a:solidFill>
                <a:latin typeface="Open Sans"/>
              </a:rPr>
              <a:t>실현</a:t>
            </a:r>
            <a:r>
              <a:rPr lang="en-US" sz="1700" dirty="0">
                <a:solidFill>
                  <a:srgbClr val="002D02"/>
                </a:solidFill>
                <a:latin typeface="Open Sans"/>
              </a:rPr>
              <a:t>, </a:t>
            </a:r>
            <a:r>
              <a:rPr lang="en-US" sz="1700" dirty="0" err="1">
                <a:solidFill>
                  <a:srgbClr val="002D02"/>
                </a:solidFill>
                <a:latin typeface="Open Sans"/>
              </a:rPr>
              <a:t>가이드</a:t>
            </a:r>
            <a:r>
              <a:rPr lang="en-US" sz="1700" dirty="0">
                <a:solidFill>
                  <a:srgbClr val="002D02"/>
                </a:solidFill>
                <a:latin typeface="Open Sans"/>
              </a:rPr>
              <a:t> </a:t>
            </a:r>
            <a:r>
              <a:rPr lang="en-US" sz="1700" dirty="0" err="1">
                <a:solidFill>
                  <a:srgbClr val="002D02"/>
                </a:solidFill>
                <a:latin typeface="Open Sans"/>
              </a:rPr>
              <a:t>라인을</a:t>
            </a:r>
            <a:r>
              <a:rPr lang="en-US" sz="1700" dirty="0">
                <a:solidFill>
                  <a:srgbClr val="002D02"/>
                </a:solidFill>
                <a:latin typeface="Open Sans"/>
              </a:rPr>
              <a:t> </a:t>
            </a:r>
            <a:r>
              <a:rPr lang="en-US" sz="1700" dirty="0" err="1">
                <a:solidFill>
                  <a:srgbClr val="002D02"/>
                </a:solidFill>
                <a:latin typeface="Open Sans"/>
              </a:rPr>
              <a:t>통한</a:t>
            </a:r>
            <a:r>
              <a:rPr lang="en-US" sz="1700" dirty="0">
                <a:solidFill>
                  <a:srgbClr val="002D02"/>
                </a:solidFill>
                <a:latin typeface="Open Sans"/>
              </a:rPr>
              <a:t> </a:t>
            </a:r>
            <a:r>
              <a:rPr lang="en-US" sz="1700" dirty="0" err="1">
                <a:solidFill>
                  <a:srgbClr val="002D02"/>
                </a:solidFill>
                <a:latin typeface="Open Sans"/>
              </a:rPr>
              <a:t>훈련생</a:t>
            </a:r>
            <a:r>
              <a:rPr lang="en-US" sz="1700" dirty="0">
                <a:solidFill>
                  <a:srgbClr val="002D02"/>
                </a:solidFill>
                <a:latin typeface="Open Sans"/>
              </a:rPr>
              <a:t> </a:t>
            </a:r>
            <a:r>
              <a:rPr lang="en-US" sz="1700" dirty="0" err="1">
                <a:solidFill>
                  <a:srgbClr val="002D02"/>
                </a:solidFill>
                <a:latin typeface="Open Sans"/>
              </a:rPr>
              <a:t>사기</a:t>
            </a:r>
            <a:r>
              <a:rPr lang="en-US" sz="1700" dirty="0">
                <a:solidFill>
                  <a:srgbClr val="002D02"/>
                </a:solidFill>
                <a:latin typeface="Open Sans"/>
              </a:rPr>
              <a:t> </a:t>
            </a:r>
            <a:r>
              <a:rPr lang="en-US" sz="1700" dirty="0" err="1">
                <a:solidFill>
                  <a:srgbClr val="002D02"/>
                </a:solidFill>
                <a:latin typeface="Open Sans"/>
              </a:rPr>
              <a:t>고취</a:t>
            </a:r>
            <a:endParaRPr lang="en-US" sz="1700" dirty="0">
              <a:solidFill>
                <a:srgbClr val="002D02"/>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64290"/>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sp>
        <p:nvSpPr>
          <p:cNvPr id="5" name="TextBox 5"/>
          <p:cNvSpPr txBox="1"/>
          <p:nvPr/>
        </p:nvSpPr>
        <p:spPr>
          <a:xfrm>
            <a:off x="2735726" y="1287176"/>
            <a:ext cx="6530991" cy="609573"/>
          </a:xfrm>
          <a:prstGeom prst="rect">
            <a:avLst/>
          </a:prstGeom>
        </p:spPr>
        <p:txBody>
          <a:bodyPr lIns="0" tIns="0" rIns="0" bIns="0" rtlCol="0" anchor="t">
            <a:spAutoFit/>
          </a:bodyPr>
          <a:lstStyle/>
          <a:p>
            <a:pPr algn="l">
              <a:lnSpc>
                <a:spcPts val="4799"/>
              </a:lnSpc>
            </a:pPr>
            <a:r>
              <a:rPr lang="en-US" sz="3999" spc="-159">
                <a:solidFill>
                  <a:srgbClr val="002D02"/>
                </a:solidFill>
                <a:ea typeface="210 합창단 L"/>
              </a:rPr>
              <a:t>변수 설정 및 개발 환경</a:t>
            </a:r>
          </a:p>
        </p:txBody>
      </p:sp>
      <p:sp>
        <p:nvSpPr>
          <p:cNvPr id="6" name="TextBox 6"/>
          <p:cNvSpPr txBox="1"/>
          <p:nvPr/>
        </p:nvSpPr>
        <p:spPr>
          <a:xfrm>
            <a:off x="2755600"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상관관계</a:t>
            </a:r>
            <a:r>
              <a:rPr lang="en-US" sz="1900" b="1" spc="-75" dirty="0">
                <a:solidFill>
                  <a:srgbClr val="002D02"/>
                </a:solidFill>
                <a:ea typeface="Open Sans Bold"/>
              </a:rPr>
              <a:t> </a:t>
            </a:r>
            <a:r>
              <a:rPr lang="en-US" sz="1900" b="1" spc="-75" dirty="0" err="1">
                <a:solidFill>
                  <a:srgbClr val="002D02"/>
                </a:solidFill>
                <a:ea typeface="Open Sans Bold"/>
              </a:rPr>
              <a:t>분석할</a:t>
            </a:r>
            <a:r>
              <a:rPr lang="en-US" sz="1900" b="1" spc="-75" dirty="0">
                <a:solidFill>
                  <a:srgbClr val="002D02"/>
                </a:solidFill>
                <a:ea typeface="Open Sans Bold"/>
              </a:rPr>
              <a:t> </a:t>
            </a:r>
            <a:r>
              <a:rPr lang="en-US" sz="1900" b="1" spc="-75" dirty="0" err="1">
                <a:solidFill>
                  <a:srgbClr val="002D02"/>
                </a:solidFill>
                <a:ea typeface="Open Sans Bold"/>
              </a:rPr>
              <a:t>변수들</a:t>
            </a:r>
            <a:endParaRPr lang="en-US" sz="1900" b="1" spc="-75" dirty="0">
              <a:solidFill>
                <a:srgbClr val="002D02"/>
              </a:solidFill>
              <a:ea typeface="Open Sans Bold"/>
            </a:endParaRPr>
          </a:p>
        </p:txBody>
      </p:sp>
      <p:sp>
        <p:nvSpPr>
          <p:cNvPr id="7" name="TextBox 7"/>
          <p:cNvSpPr txBox="1"/>
          <p:nvPr/>
        </p:nvSpPr>
        <p:spPr>
          <a:xfrm>
            <a:off x="2061383" y="1392823"/>
            <a:ext cx="762206" cy="457092"/>
          </a:xfrm>
          <a:prstGeom prst="rect">
            <a:avLst/>
          </a:prstGeom>
        </p:spPr>
        <p:txBody>
          <a:bodyPr lIns="0" tIns="0" rIns="0" bIns="0" rtlCol="0" anchor="t">
            <a:spAutoFit/>
          </a:bodyPr>
          <a:lstStyle/>
          <a:p>
            <a:pPr algn="l">
              <a:lnSpc>
                <a:spcPts val="3599"/>
              </a:lnSpc>
            </a:pPr>
            <a:r>
              <a:rPr lang="en-US" sz="2999">
                <a:solidFill>
                  <a:srgbClr val="002D02"/>
                </a:solidFill>
                <a:latin typeface="210 합창단 L Bold"/>
              </a:rPr>
              <a:t>1.3</a:t>
            </a:r>
          </a:p>
        </p:txBody>
      </p:sp>
      <p:pic>
        <p:nvPicPr>
          <p:cNvPr id="8" name="Picture 8"/>
          <p:cNvPicPr>
            <a:picLocks noChangeAspect="1"/>
          </p:cNvPicPr>
          <p:nvPr/>
        </p:nvPicPr>
        <p:blipFill>
          <a:blip r:embed="rId5"/>
          <a:srcRect l="264" r="264"/>
          <a:stretch>
            <a:fillRect/>
          </a:stretch>
        </p:blipFill>
        <p:spPr>
          <a:xfrm>
            <a:off x="1498522" y="2788659"/>
            <a:ext cx="634000" cy="380519"/>
          </a:xfrm>
          <a:prstGeom prst="rect">
            <a:avLst/>
          </a:prstGeom>
        </p:spPr>
      </p:pic>
      <p:sp>
        <p:nvSpPr>
          <p:cNvPr id="9" name="TextBox 9"/>
          <p:cNvSpPr txBox="1"/>
          <p:nvPr/>
        </p:nvSpPr>
        <p:spPr>
          <a:xfrm>
            <a:off x="1558692" y="2876786"/>
            <a:ext cx="513681" cy="25717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#1</a:t>
            </a:r>
          </a:p>
        </p:txBody>
      </p:sp>
      <p:pic>
        <p:nvPicPr>
          <p:cNvPr id="10" name="Picture 10"/>
          <p:cNvPicPr>
            <a:picLocks noChangeAspect="1"/>
          </p:cNvPicPr>
          <p:nvPr/>
        </p:nvPicPr>
        <p:blipFill>
          <a:blip r:embed="rId6"/>
          <a:srcRect t="9" b="9"/>
          <a:stretch>
            <a:fillRect/>
          </a:stretch>
        </p:blipFill>
        <p:spPr>
          <a:xfrm>
            <a:off x="1498522" y="4154279"/>
            <a:ext cx="4297110" cy="5068932"/>
          </a:xfrm>
          <a:prstGeom prst="rect">
            <a:avLst/>
          </a:prstGeom>
        </p:spPr>
      </p:pic>
      <p:pic>
        <p:nvPicPr>
          <p:cNvPr id="11" name="Picture 11"/>
          <p:cNvPicPr>
            <a:picLocks noChangeAspect="1"/>
          </p:cNvPicPr>
          <p:nvPr/>
        </p:nvPicPr>
        <p:blipFill>
          <a:blip r:embed="rId6"/>
          <a:srcRect t="9" b="699"/>
          <a:stretch>
            <a:fillRect/>
          </a:stretch>
        </p:blipFill>
        <p:spPr>
          <a:xfrm>
            <a:off x="6926950" y="4176035"/>
            <a:ext cx="4308413" cy="5047176"/>
          </a:xfrm>
          <a:prstGeom prst="rect">
            <a:avLst/>
          </a:prstGeom>
        </p:spPr>
      </p:pic>
      <p:pic>
        <p:nvPicPr>
          <p:cNvPr id="12" name="Picture 12"/>
          <p:cNvPicPr>
            <a:picLocks noChangeAspect="1"/>
          </p:cNvPicPr>
          <p:nvPr/>
        </p:nvPicPr>
        <p:blipFill>
          <a:blip r:embed="rId6"/>
          <a:srcRect l="895" t="9" r="895"/>
          <a:stretch>
            <a:fillRect/>
          </a:stretch>
        </p:blipFill>
        <p:spPr>
          <a:xfrm>
            <a:off x="12550682" y="4154279"/>
            <a:ext cx="4248921" cy="5104021"/>
          </a:xfrm>
          <a:prstGeom prst="rect">
            <a:avLst/>
          </a:prstGeom>
        </p:spPr>
      </p:pic>
      <p:sp>
        <p:nvSpPr>
          <p:cNvPr id="13" name="TextBox 13"/>
          <p:cNvSpPr txBox="1"/>
          <p:nvPr/>
        </p:nvSpPr>
        <p:spPr>
          <a:xfrm>
            <a:off x="1867774" y="4991742"/>
            <a:ext cx="1637426" cy="862352"/>
          </a:xfrm>
          <a:prstGeom prst="rect">
            <a:avLst/>
          </a:prstGeom>
        </p:spPr>
        <p:txBody>
          <a:bodyPr wrap="square" lIns="0" tIns="0" rIns="0" bIns="0" rtlCol="0" anchor="t">
            <a:spAutoFit/>
          </a:bodyPr>
          <a:lstStyle/>
          <a:p>
            <a:pPr algn="l">
              <a:lnSpc>
                <a:spcPts val="6959"/>
              </a:lnSpc>
            </a:pPr>
            <a:r>
              <a:rPr lang="en-US" sz="5799" b="1" dirty="0" err="1">
                <a:solidFill>
                  <a:srgbClr val="002D02"/>
                </a:solidFill>
                <a:ea typeface="Arimo Bold Italics"/>
              </a:rPr>
              <a:t>날씨</a:t>
            </a:r>
            <a:endParaRPr lang="en-US" sz="5799" b="1" dirty="0">
              <a:solidFill>
                <a:srgbClr val="002D02"/>
              </a:solidFill>
              <a:ea typeface="Arimo Bold Italics"/>
            </a:endParaRPr>
          </a:p>
        </p:txBody>
      </p:sp>
      <p:pic>
        <p:nvPicPr>
          <p:cNvPr id="14" name="Picture 14"/>
          <p:cNvPicPr>
            <a:picLocks noChangeAspect="1"/>
          </p:cNvPicPr>
          <p:nvPr/>
        </p:nvPicPr>
        <p:blipFill>
          <a:blip r:embed="rId7"/>
          <a:srcRect t="1855" b="1855"/>
          <a:stretch>
            <a:fillRect/>
          </a:stretch>
        </p:blipFill>
        <p:spPr>
          <a:xfrm>
            <a:off x="1790958" y="6006407"/>
            <a:ext cx="2905214" cy="146268"/>
          </a:xfrm>
          <a:prstGeom prst="rect">
            <a:avLst/>
          </a:prstGeom>
        </p:spPr>
      </p:pic>
      <p:pic>
        <p:nvPicPr>
          <p:cNvPr id="15" name="Picture 15"/>
          <p:cNvPicPr>
            <a:picLocks noChangeAspect="1"/>
          </p:cNvPicPr>
          <p:nvPr/>
        </p:nvPicPr>
        <p:blipFill>
          <a:blip r:embed="rId8"/>
          <a:srcRect l="260" r="260"/>
          <a:stretch>
            <a:fillRect/>
          </a:stretch>
        </p:blipFill>
        <p:spPr>
          <a:xfrm>
            <a:off x="1866973" y="4485602"/>
            <a:ext cx="1173474" cy="380519"/>
          </a:xfrm>
          <a:prstGeom prst="rect">
            <a:avLst/>
          </a:prstGeom>
        </p:spPr>
      </p:pic>
      <p:sp>
        <p:nvSpPr>
          <p:cNvPr id="16" name="TextBox 16"/>
          <p:cNvSpPr txBox="1"/>
          <p:nvPr/>
        </p:nvSpPr>
        <p:spPr>
          <a:xfrm>
            <a:off x="1786381" y="4559210"/>
            <a:ext cx="1300167" cy="270267"/>
          </a:xfrm>
          <a:prstGeom prst="rect">
            <a:avLst/>
          </a:prstGeom>
        </p:spPr>
        <p:txBody>
          <a:bodyPr lIns="0" tIns="0" rIns="0" bIns="0" rtlCol="0" anchor="t">
            <a:spAutoFit/>
          </a:bodyPr>
          <a:lstStyle/>
          <a:p>
            <a:pPr algn="ctr">
              <a:lnSpc>
                <a:spcPts val="2159"/>
              </a:lnSpc>
            </a:pPr>
            <a:r>
              <a:rPr lang="en-US" sz="1799" b="1" spc="-71" dirty="0" err="1">
                <a:solidFill>
                  <a:srgbClr val="002D02"/>
                </a:solidFill>
                <a:ea typeface="Open Sans Bold"/>
              </a:rPr>
              <a:t>변수</a:t>
            </a:r>
            <a:r>
              <a:rPr lang="en-US" sz="1799" b="1" spc="-71" dirty="0">
                <a:solidFill>
                  <a:srgbClr val="002D02"/>
                </a:solidFill>
                <a:ea typeface="Open Sans Bold"/>
              </a:rPr>
              <a:t> 1</a:t>
            </a:r>
          </a:p>
        </p:txBody>
      </p:sp>
      <p:sp>
        <p:nvSpPr>
          <p:cNvPr id="17" name="TextBox 17"/>
          <p:cNvSpPr txBox="1"/>
          <p:nvPr/>
        </p:nvSpPr>
        <p:spPr>
          <a:xfrm>
            <a:off x="7380910" y="5037310"/>
            <a:ext cx="1535454" cy="862352"/>
          </a:xfrm>
          <a:prstGeom prst="rect">
            <a:avLst/>
          </a:prstGeom>
        </p:spPr>
        <p:txBody>
          <a:bodyPr lIns="0" tIns="0" rIns="0" bIns="0" rtlCol="0" anchor="t">
            <a:spAutoFit/>
          </a:bodyPr>
          <a:lstStyle/>
          <a:p>
            <a:pPr algn="l">
              <a:lnSpc>
                <a:spcPts val="6959"/>
              </a:lnSpc>
            </a:pPr>
            <a:r>
              <a:rPr lang="en-US" sz="5799" b="1" dirty="0" err="1">
                <a:solidFill>
                  <a:srgbClr val="002D02"/>
                </a:solidFill>
                <a:ea typeface="Arimo Bold"/>
              </a:rPr>
              <a:t>교통</a:t>
            </a:r>
            <a:endParaRPr lang="en-US" sz="5799" b="1" dirty="0">
              <a:solidFill>
                <a:srgbClr val="002D02"/>
              </a:solidFill>
              <a:ea typeface="Arimo Bold"/>
            </a:endParaRPr>
          </a:p>
        </p:txBody>
      </p:sp>
      <p:pic>
        <p:nvPicPr>
          <p:cNvPr id="18" name="Picture 18"/>
          <p:cNvPicPr>
            <a:picLocks noChangeAspect="1"/>
          </p:cNvPicPr>
          <p:nvPr/>
        </p:nvPicPr>
        <p:blipFill>
          <a:blip r:embed="rId9"/>
          <a:srcRect t="1887" b="1887"/>
          <a:stretch>
            <a:fillRect/>
          </a:stretch>
        </p:blipFill>
        <p:spPr>
          <a:xfrm>
            <a:off x="7222027" y="6028163"/>
            <a:ext cx="2831118" cy="146268"/>
          </a:xfrm>
          <a:prstGeom prst="rect">
            <a:avLst/>
          </a:prstGeom>
        </p:spPr>
      </p:pic>
      <p:sp>
        <p:nvSpPr>
          <p:cNvPr id="19" name="TextBox 19"/>
          <p:cNvSpPr txBox="1"/>
          <p:nvPr/>
        </p:nvSpPr>
        <p:spPr>
          <a:xfrm>
            <a:off x="1721146" y="6274871"/>
            <a:ext cx="4017336" cy="2937510"/>
          </a:xfrm>
          <a:prstGeom prst="rect">
            <a:avLst/>
          </a:prstGeom>
        </p:spPr>
        <p:txBody>
          <a:bodyPr lIns="0" tIns="0" rIns="0" bIns="0" rtlCol="0" anchor="t">
            <a:spAutoFit/>
          </a:bodyPr>
          <a:lstStyle/>
          <a:p>
            <a:pPr algn="just">
              <a:lnSpc>
                <a:spcPts val="3960"/>
              </a:lnSpc>
            </a:pPr>
            <a:r>
              <a:rPr lang="en-US" sz="2200" spc="-85">
                <a:solidFill>
                  <a:srgbClr val="002D02"/>
                </a:solidFill>
                <a:ea typeface="210 합창단 L"/>
              </a:rPr>
              <a:t>분석할 교육의 수업 기간은 </a:t>
            </a:r>
          </a:p>
          <a:p>
            <a:pPr algn="just">
              <a:lnSpc>
                <a:spcPts val="3960"/>
              </a:lnSpc>
            </a:pPr>
            <a:r>
              <a:rPr lang="en-US" sz="2200" spc="-85">
                <a:solidFill>
                  <a:srgbClr val="002D02"/>
                </a:solidFill>
                <a:latin typeface="210 합창단 L"/>
              </a:rPr>
              <a:t>8월부터 다음 해 3월이므로</a:t>
            </a:r>
          </a:p>
          <a:p>
            <a:pPr algn="just">
              <a:lnSpc>
                <a:spcPts val="3960"/>
              </a:lnSpc>
            </a:pPr>
            <a:r>
              <a:rPr lang="en-US" sz="2200" spc="-85">
                <a:solidFill>
                  <a:srgbClr val="002D02"/>
                </a:solidFill>
                <a:ea typeface="210 합창단 L"/>
              </a:rPr>
              <a:t>봄, 여름, 가을, 겨울 4계절을 포함</a:t>
            </a:r>
          </a:p>
          <a:p>
            <a:pPr algn="just">
              <a:lnSpc>
                <a:spcPts val="3960"/>
              </a:lnSpc>
            </a:pPr>
            <a:r>
              <a:rPr lang="en-US" sz="2200" spc="-85">
                <a:solidFill>
                  <a:srgbClr val="002D02"/>
                </a:solidFill>
                <a:ea typeface="210 합창단 L"/>
              </a:rPr>
              <a:t>맑음,  비,  한파 등의</a:t>
            </a:r>
          </a:p>
          <a:p>
            <a:pPr algn="just">
              <a:lnSpc>
                <a:spcPts val="3960"/>
              </a:lnSpc>
            </a:pPr>
            <a:r>
              <a:rPr lang="en-US" sz="2200" spc="-85">
                <a:solidFill>
                  <a:srgbClr val="002D02"/>
                </a:solidFill>
                <a:ea typeface="210 합창단 L"/>
              </a:rPr>
              <a:t>세부 변수로 인한 영향을 고려</a:t>
            </a:r>
          </a:p>
          <a:p>
            <a:pPr algn="just">
              <a:lnSpc>
                <a:spcPts val="3960"/>
              </a:lnSpc>
            </a:pPr>
            <a:endParaRPr lang="en-US" sz="2200" spc="-85">
              <a:solidFill>
                <a:srgbClr val="002D02"/>
              </a:solidFill>
              <a:ea typeface="210 합창단 L"/>
            </a:endParaRPr>
          </a:p>
        </p:txBody>
      </p:sp>
      <p:pic>
        <p:nvPicPr>
          <p:cNvPr id="20" name="Picture 20"/>
          <p:cNvPicPr>
            <a:picLocks noChangeAspect="1"/>
          </p:cNvPicPr>
          <p:nvPr/>
        </p:nvPicPr>
        <p:blipFill>
          <a:blip r:embed="rId10"/>
          <a:srcRect l="244" r="244"/>
          <a:stretch>
            <a:fillRect/>
          </a:stretch>
        </p:blipFill>
        <p:spPr>
          <a:xfrm>
            <a:off x="7298043" y="4507358"/>
            <a:ext cx="1391579" cy="380519"/>
          </a:xfrm>
          <a:prstGeom prst="rect">
            <a:avLst/>
          </a:prstGeom>
        </p:spPr>
      </p:pic>
      <p:sp>
        <p:nvSpPr>
          <p:cNvPr id="21" name="TextBox 21"/>
          <p:cNvSpPr txBox="1"/>
          <p:nvPr/>
        </p:nvSpPr>
        <p:spPr>
          <a:xfrm>
            <a:off x="12868343" y="4991742"/>
            <a:ext cx="1593763" cy="952500"/>
          </a:xfrm>
          <a:prstGeom prst="rect">
            <a:avLst/>
          </a:prstGeom>
        </p:spPr>
        <p:txBody>
          <a:bodyPr lIns="0" tIns="0" rIns="0" bIns="0" rtlCol="0" anchor="t">
            <a:spAutoFit/>
          </a:bodyPr>
          <a:lstStyle/>
          <a:p>
            <a:pPr algn="l">
              <a:lnSpc>
                <a:spcPts val="7320"/>
              </a:lnSpc>
            </a:pPr>
            <a:r>
              <a:rPr lang="en-US" sz="6100" b="1" dirty="0" err="1">
                <a:solidFill>
                  <a:srgbClr val="002D02"/>
                </a:solidFill>
                <a:ea typeface="Arimo Bold"/>
              </a:rPr>
              <a:t>기타</a:t>
            </a:r>
            <a:endParaRPr lang="en-US" sz="6100" b="1" dirty="0">
              <a:solidFill>
                <a:srgbClr val="002D02"/>
              </a:solidFill>
              <a:ea typeface="Arimo Bold"/>
            </a:endParaRPr>
          </a:p>
        </p:txBody>
      </p:sp>
      <p:pic>
        <p:nvPicPr>
          <p:cNvPr id="22" name="Picture 22"/>
          <p:cNvPicPr>
            <a:picLocks noChangeAspect="1"/>
          </p:cNvPicPr>
          <p:nvPr/>
        </p:nvPicPr>
        <p:blipFill>
          <a:blip r:embed="rId7"/>
          <a:srcRect t="1855" b="1855"/>
          <a:stretch>
            <a:fillRect/>
          </a:stretch>
        </p:blipFill>
        <p:spPr>
          <a:xfrm>
            <a:off x="12839768" y="6006407"/>
            <a:ext cx="2905214" cy="146268"/>
          </a:xfrm>
          <a:prstGeom prst="rect">
            <a:avLst/>
          </a:prstGeom>
        </p:spPr>
      </p:pic>
      <p:pic>
        <p:nvPicPr>
          <p:cNvPr id="23" name="Picture 23"/>
          <p:cNvPicPr>
            <a:picLocks noChangeAspect="1"/>
          </p:cNvPicPr>
          <p:nvPr/>
        </p:nvPicPr>
        <p:blipFill>
          <a:blip r:embed="rId11"/>
          <a:srcRect t="55" b="55"/>
          <a:stretch>
            <a:fillRect/>
          </a:stretch>
        </p:blipFill>
        <p:spPr>
          <a:xfrm>
            <a:off x="12837611" y="4516942"/>
            <a:ext cx="1188950" cy="406024"/>
          </a:xfrm>
          <a:prstGeom prst="rect">
            <a:avLst/>
          </a:prstGeom>
        </p:spPr>
      </p:pic>
      <p:pic>
        <p:nvPicPr>
          <p:cNvPr id="24" name="Picture 24"/>
          <p:cNvPicPr>
            <a:picLocks noChangeAspect="1"/>
          </p:cNvPicPr>
          <p:nvPr/>
        </p:nvPicPr>
        <p:blipFill>
          <a:blip r:embed="rId12"/>
          <a:srcRect t="165" b="165"/>
          <a:stretch>
            <a:fillRect/>
          </a:stretch>
        </p:blipFill>
        <p:spPr>
          <a:xfrm>
            <a:off x="3381823" y="4637024"/>
            <a:ext cx="1874955" cy="1517778"/>
          </a:xfrm>
          <a:prstGeom prst="rect">
            <a:avLst/>
          </a:prstGeom>
        </p:spPr>
      </p:pic>
      <p:pic>
        <p:nvPicPr>
          <p:cNvPr id="25" name="Picture 25"/>
          <p:cNvPicPr>
            <a:picLocks noChangeAspect="1"/>
          </p:cNvPicPr>
          <p:nvPr/>
        </p:nvPicPr>
        <p:blipFill>
          <a:blip r:embed="rId13"/>
          <a:srcRect t="49" b="49"/>
          <a:stretch>
            <a:fillRect/>
          </a:stretch>
        </p:blipFill>
        <p:spPr>
          <a:xfrm>
            <a:off x="9177236" y="4496611"/>
            <a:ext cx="1937364" cy="1831090"/>
          </a:xfrm>
          <a:prstGeom prst="rect">
            <a:avLst/>
          </a:prstGeom>
        </p:spPr>
      </p:pic>
      <p:pic>
        <p:nvPicPr>
          <p:cNvPr id="26" name="Picture 26"/>
          <p:cNvPicPr>
            <a:picLocks noChangeAspect="1"/>
          </p:cNvPicPr>
          <p:nvPr/>
        </p:nvPicPr>
        <p:blipFill>
          <a:blip r:embed="rId14"/>
          <a:srcRect l="80" r="80"/>
          <a:stretch>
            <a:fillRect/>
          </a:stretch>
        </p:blipFill>
        <p:spPr>
          <a:xfrm>
            <a:off x="14643080" y="4549685"/>
            <a:ext cx="1918153" cy="1597858"/>
          </a:xfrm>
          <a:prstGeom prst="rect">
            <a:avLst/>
          </a:prstGeom>
        </p:spPr>
      </p:pic>
      <p:sp>
        <p:nvSpPr>
          <p:cNvPr id="27" name="TextBox 27"/>
          <p:cNvSpPr txBox="1"/>
          <p:nvPr/>
        </p:nvSpPr>
        <p:spPr>
          <a:xfrm>
            <a:off x="2390199" y="2773115"/>
            <a:ext cx="3889447" cy="561975"/>
          </a:xfrm>
          <a:prstGeom prst="rect">
            <a:avLst/>
          </a:prstGeom>
        </p:spPr>
        <p:txBody>
          <a:bodyPr lIns="0" tIns="0" rIns="0" bIns="0" rtlCol="0" anchor="t">
            <a:spAutoFit/>
          </a:bodyPr>
          <a:lstStyle/>
          <a:p>
            <a:pPr algn="l">
              <a:lnSpc>
                <a:spcPts val="4560"/>
              </a:lnSpc>
            </a:pPr>
            <a:r>
              <a:rPr lang="en-US" sz="3800" spc="-151">
                <a:solidFill>
                  <a:srgbClr val="D4422E"/>
                </a:solidFill>
                <a:ea typeface="210 네모진 030 Bold"/>
              </a:rPr>
              <a:t>변수 설정</a:t>
            </a:r>
          </a:p>
        </p:txBody>
      </p:sp>
      <p:sp>
        <p:nvSpPr>
          <p:cNvPr id="28" name="TextBox 28"/>
          <p:cNvSpPr txBox="1"/>
          <p:nvPr/>
        </p:nvSpPr>
        <p:spPr>
          <a:xfrm>
            <a:off x="7371825" y="4573792"/>
            <a:ext cx="1300167" cy="270267"/>
          </a:xfrm>
          <a:prstGeom prst="rect">
            <a:avLst/>
          </a:prstGeom>
        </p:spPr>
        <p:txBody>
          <a:bodyPr lIns="0" tIns="0" rIns="0" bIns="0" rtlCol="0" anchor="t">
            <a:spAutoFit/>
          </a:bodyPr>
          <a:lstStyle/>
          <a:p>
            <a:pPr algn="ctr">
              <a:lnSpc>
                <a:spcPts val="2159"/>
              </a:lnSpc>
            </a:pPr>
            <a:r>
              <a:rPr lang="en-US" sz="1799" b="1" spc="-71" dirty="0" err="1">
                <a:solidFill>
                  <a:srgbClr val="002D02"/>
                </a:solidFill>
                <a:ea typeface="Open Sans Bold"/>
              </a:rPr>
              <a:t>변수</a:t>
            </a:r>
            <a:r>
              <a:rPr lang="en-US" sz="1799" b="1" spc="-71" dirty="0">
                <a:solidFill>
                  <a:srgbClr val="002D02"/>
                </a:solidFill>
                <a:ea typeface="Open Sans Bold"/>
              </a:rPr>
              <a:t> 2</a:t>
            </a:r>
          </a:p>
        </p:txBody>
      </p:sp>
      <p:sp>
        <p:nvSpPr>
          <p:cNvPr id="29" name="TextBox 29"/>
          <p:cNvSpPr txBox="1"/>
          <p:nvPr/>
        </p:nvSpPr>
        <p:spPr>
          <a:xfrm>
            <a:off x="12773235" y="4596129"/>
            <a:ext cx="1300167" cy="270267"/>
          </a:xfrm>
          <a:prstGeom prst="rect">
            <a:avLst/>
          </a:prstGeom>
        </p:spPr>
        <p:txBody>
          <a:bodyPr lIns="0" tIns="0" rIns="0" bIns="0" rtlCol="0" anchor="t">
            <a:spAutoFit/>
          </a:bodyPr>
          <a:lstStyle/>
          <a:p>
            <a:pPr algn="ctr">
              <a:lnSpc>
                <a:spcPts val="2159"/>
              </a:lnSpc>
            </a:pPr>
            <a:r>
              <a:rPr lang="en-US" sz="1799" b="1" spc="-71" dirty="0" err="1">
                <a:solidFill>
                  <a:srgbClr val="002D02"/>
                </a:solidFill>
                <a:ea typeface="Open Sans Bold"/>
              </a:rPr>
              <a:t>변수</a:t>
            </a:r>
            <a:r>
              <a:rPr lang="en-US" sz="1799" b="1" spc="-71" dirty="0">
                <a:solidFill>
                  <a:srgbClr val="002D02"/>
                </a:solidFill>
                <a:ea typeface="Open Sans Bold"/>
              </a:rPr>
              <a:t> 3</a:t>
            </a:r>
          </a:p>
        </p:txBody>
      </p:sp>
      <p:sp>
        <p:nvSpPr>
          <p:cNvPr id="30" name="TextBox 30"/>
          <p:cNvSpPr txBox="1"/>
          <p:nvPr/>
        </p:nvSpPr>
        <p:spPr>
          <a:xfrm>
            <a:off x="11956209" y="2480422"/>
            <a:ext cx="5011792" cy="1301312"/>
          </a:xfrm>
          <a:prstGeom prst="rect">
            <a:avLst/>
          </a:prstGeom>
        </p:spPr>
        <p:txBody>
          <a:bodyPr lIns="0" tIns="0" rIns="0" bIns="0" rtlCol="0" anchor="t">
            <a:spAutoFit/>
          </a:bodyPr>
          <a:lstStyle/>
          <a:p>
            <a:pPr>
              <a:lnSpc>
                <a:spcPts val="3600"/>
              </a:lnSpc>
            </a:pPr>
            <a:r>
              <a:rPr lang="en-US" sz="2400">
                <a:solidFill>
                  <a:srgbClr val="002D02"/>
                </a:solidFill>
                <a:ea typeface="210 네모진 030 Bold"/>
              </a:rPr>
              <a:t>교육 기간 기준</a:t>
            </a:r>
          </a:p>
          <a:p>
            <a:pPr>
              <a:lnSpc>
                <a:spcPts val="3434"/>
              </a:lnSpc>
            </a:pPr>
            <a:r>
              <a:rPr lang="en-US" sz="2289">
                <a:solidFill>
                  <a:srgbClr val="002D02"/>
                </a:solidFill>
                <a:latin typeface="210 네모진 030"/>
              </a:rPr>
              <a:t>2022.08.22 ~ 2023.03.20(6개월)</a:t>
            </a:r>
          </a:p>
          <a:p>
            <a:pPr>
              <a:lnSpc>
                <a:spcPts val="3434"/>
              </a:lnSpc>
            </a:pPr>
            <a:endParaRPr lang="en-US" sz="2289">
              <a:solidFill>
                <a:srgbClr val="002D02"/>
              </a:solidFill>
              <a:latin typeface="210 네모진 030"/>
            </a:endParaRPr>
          </a:p>
        </p:txBody>
      </p:sp>
      <p:sp>
        <p:nvSpPr>
          <p:cNvPr id="31" name="TextBox 31"/>
          <p:cNvSpPr txBox="1"/>
          <p:nvPr/>
        </p:nvSpPr>
        <p:spPr>
          <a:xfrm>
            <a:off x="7222027" y="6265346"/>
            <a:ext cx="4017336" cy="2441668"/>
          </a:xfrm>
          <a:prstGeom prst="rect">
            <a:avLst/>
          </a:prstGeom>
        </p:spPr>
        <p:txBody>
          <a:bodyPr lIns="0" tIns="0" rIns="0" bIns="0" rtlCol="0" anchor="t">
            <a:spAutoFit/>
          </a:bodyPr>
          <a:lstStyle/>
          <a:p>
            <a:pPr algn="just">
              <a:lnSpc>
                <a:spcPts val="3960"/>
              </a:lnSpc>
            </a:pPr>
            <a:r>
              <a:rPr lang="en-US" sz="2200" spc="-85">
                <a:solidFill>
                  <a:srgbClr val="002D02"/>
                </a:solidFill>
                <a:ea typeface="210 합창단 L"/>
              </a:rPr>
              <a:t>분석 대상 5인 마다</a:t>
            </a:r>
          </a:p>
          <a:p>
            <a:pPr algn="just">
              <a:lnSpc>
                <a:spcPts val="3960"/>
              </a:lnSpc>
            </a:pPr>
            <a:r>
              <a:rPr lang="en-US" sz="2200" spc="-85">
                <a:solidFill>
                  <a:srgbClr val="002D02"/>
                </a:solidFill>
                <a:ea typeface="210 합창단 L"/>
              </a:rPr>
              <a:t>거주지가 상이하므로,</a:t>
            </a:r>
          </a:p>
          <a:p>
            <a:pPr algn="just">
              <a:lnSpc>
                <a:spcPts val="3960"/>
              </a:lnSpc>
            </a:pPr>
            <a:r>
              <a:rPr lang="en-US" sz="2200" spc="-85">
                <a:solidFill>
                  <a:srgbClr val="002D02"/>
                </a:solidFill>
                <a:ea typeface="210 합창단 L"/>
              </a:rPr>
              <a:t>개인 별 통근 소요 시간을 고려</a:t>
            </a:r>
          </a:p>
          <a:p>
            <a:pPr algn="just">
              <a:lnSpc>
                <a:spcPts val="3960"/>
              </a:lnSpc>
            </a:pPr>
            <a:r>
              <a:rPr lang="en-US" sz="2200" spc="-85">
                <a:solidFill>
                  <a:srgbClr val="002D02"/>
                </a:solidFill>
                <a:ea typeface="210 합창단 L"/>
              </a:rPr>
              <a:t>교통 카드 내역을 통해</a:t>
            </a:r>
          </a:p>
          <a:p>
            <a:pPr algn="just">
              <a:lnSpc>
                <a:spcPts val="3960"/>
              </a:lnSpc>
            </a:pPr>
            <a:r>
              <a:rPr lang="en-US" sz="2200" spc="-85">
                <a:solidFill>
                  <a:srgbClr val="002D02"/>
                </a:solidFill>
                <a:ea typeface="210 합창단 L"/>
              </a:rPr>
              <a:t>평균 통근 소요 시간 추출</a:t>
            </a:r>
          </a:p>
        </p:txBody>
      </p:sp>
      <p:sp>
        <p:nvSpPr>
          <p:cNvPr id="32" name="TextBox 32"/>
          <p:cNvSpPr txBox="1"/>
          <p:nvPr/>
        </p:nvSpPr>
        <p:spPr>
          <a:xfrm>
            <a:off x="12782267" y="6274871"/>
            <a:ext cx="4017336" cy="2441668"/>
          </a:xfrm>
          <a:prstGeom prst="rect">
            <a:avLst/>
          </a:prstGeom>
        </p:spPr>
        <p:txBody>
          <a:bodyPr lIns="0" tIns="0" rIns="0" bIns="0" rtlCol="0" anchor="t">
            <a:spAutoFit/>
          </a:bodyPr>
          <a:lstStyle/>
          <a:p>
            <a:pPr algn="just">
              <a:lnSpc>
                <a:spcPts val="3960"/>
              </a:lnSpc>
            </a:pPr>
            <a:r>
              <a:rPr lang="en-US" sz="2200">
                <a:solidFill>
                  <a:srgbClr val="002D02"/>
                </a:solidFill>
                <a:ea typeface="210 합창단 L"/>
              </a:rPr>
              <a:t>날씨와 교통 요인을 제외한</a:t>
            </a:r>
          </a:p>
          <a:p>
            <a:pPr algn="just">
              <a:lnSpc>
                <a:spcPts val="3960"/>
              </a:lnSpc>
            </a:pPr>
            <a:r>
              <a:rPr lang="en-US" sz="2200">
                <a:solidFill>
                  <a:srgbClr val="002D02"/>
                </a:solidFill>
                <a:ea typeface="210 합창단 L"/>
              </a:rPr>
              <a:t>나머지를 기타 요인으로 판별함</a:t>
            </a:r>
          </a:p>
          <a:p>
            <a:pPr algn="just">
              <a:lnSpc>
                <a:spcPts val="3960"/>
              </a:lnSpc>
            </a:pPr>
            <a:r>
              <a:rPr lang="en-US" sz="2200">
                <a:solidFill>
                  <a:srgbClr val="002D02"/>
                </a:solidFill>
                <a:ea typeface="210 합창단 L"/>
              </a:rPr>
              <a:t>기타 요인은 개인적인 요소임</a:t>
            </a:r>
          </a:p>
          <a:p>
            <a:pPr algn="just">
              <a:lnSpc>
                <a:spcPts val="3960"/>
              </a:lnSpc>
            </a:pPr>
            <a:r>
              <a:rPr lang="en-US" sz="2200">
                <a:solidFill>
                  <a:srgbClr val="002D02"/>
                </a:solidFill>
                <a:latin typeface="210 합창단 L"/>
              </a:rPr>
              <a:t>(컨디션, 개인 일정, 단순 변심,</a:t>
            </a:r>
          </a:p>
          <a:p>
            <a:pPr algn="just">
              <a:lnSpc>
                <a:spcPts val="3960"/>
              </a:lnSpc>
            </a:pPr>
            <a:r>
              <a:rPr lang="en-US" sz="2200">
                <a:solidFill>
                  <a:srgbClr val="002D02"/>
                </a:solidFill>
                <a:ea typeface="210 합창단 L"/>
              </a:rPr>
              <a:t>건강 문제, 진로 변경 등)</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64290"/>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416665"/>
            <a:ext cx="17265659" cy="967075"/>
          </a:xfrm>
          <a:prstGeom prst="rect">
            <a:avLst/>
          </a:prstGeom>
        </p:spPr>
      </p:pic>
      <p:pic>
        <p:nvPicPr>
          <p:cNvPr id="4" name="Picture 4"/>
          <p:cNvPicPr>
            <a:picLocks noChangeAspect="1"/>
          </p:cNvPicPr>
          <p:nvPr/>
        </p:nvPicPr>
        <p:blipFill>
          <a:blip r:embed="rId4"/>
          <a:srcRect t="162" b="162"/>
          <a:stretch>
            <a:fillRect/>
          </a:stretch>
        </p:blipFill>
        <p:spPr>
          <a:xfrm>
            <a:off x="1504356" y="1020146"/>
            <a:ext cx="15277002" cy="1091051"/>
          </a:xfrm>
          <a:prstGeom prst="rect">
            <a:avLst/>
          </a:prstGeom>
        </p:spPr>
      </p:pic>
      <p:pic>
        <p:nvPicPr>
          <p:cNvPr id="5" name="Picture 5"/>
          <p:cNvPicPr>
            <a:picLocks noChangeAspect="1"/>
          </p:cNvPicPr>
          <p:nvPr/>
        </p:nvPicPr>
        <p:blipFill>
          <a:blip r:embed="rId5"/>
          <a:srcRect l="264" r="264"/>
          <a:stretch>
            <a:fillRect/>
          </a:stretch>
        </p:blipFill>
        <p:spPr>
          <a:xfrm>
            <a:off x="1498522" y="2788659"/>
            <a:ext cx="634000" cy="380519"/>
          </a:xfrm>
          <a:prstGeom prst="rect">
            <a:avLst/>
          </a:prstGeom>
        </p:spPr>
      </p:pic>
      <p:pic>
        <p:nvPicPr>
          <p:cNvPr id="6" name="Picture 6"/>
          <p:cNvPicPr>
            <a:picLocks noChangeAspect="1"/>
          </p:cNvPicPr>
          <p:nvPr/>
        </p:nvPicPr>
        <p:blipFill>
          <a:blip r:embed="rId6"/>
          <a:srcRect/>
          <a:stretch>
            <a:fillRect/>
          </a:stretch>
        </p:blipFill>
        <p:spPr>
          <a:xfrm>
            <a:off x="1558692" y="4920036"/>
            <a:ext cx="4019849" cy="2261165"/>
          </a:xfrm>
          <a:prstGeom prst="rect">
            <a:avLst/>
          </a:prstGeom>
        </p:spPr>
      </p:pic>
      <p:pic>
        <p:nvPicPr>
          <p:cNvPr id="7" name="Picture 7"/>
          <p:cNvPicPr>
            <a:picLocks noChangeAspect="1"/>
          </p:cNvPicPr>
          <p:nvPr/>
        </p:nvPicPr>
        <p:blipFill>
          <a:blip r:embed="rId7"/>
          <a:srcRect/>
          <a:stretch>
            <a:fillRect/>
          </a:stretch>
        </p:blipFill>
        <p:spPr>
          <a:xfrm>
            <a:off x="9980069" y="3768303"/>
            <a:ext cx="2185575" cy="1803100"/>
          </a:xfrm>
          <a:prstGeom prst="rect">
            <a:avLst/>
          </a:prstGeom>
        </p:spPr>
      </p:pic>
      <p:pic>
        <p:nvPicPr>
          <p:cNvPr id="8" name="Picture 8"/>
          <p:cNvPicPr>
            <a:picLocks noChangeAspect="1"/>
          </p:cNvPicPr>
          <p:nvPr/>
        </p:nvPicPr>
        <p:blipFill>
          <a:blip r:embed="rId8"/>
          <a:srcRect/>
          <a:stretch>
            <a:fillRect/>
          </a:stretch>
        </p:blipFill>
        <p:spPr>
          <a:xfrm>
            <a:off x="12861902" y="3561422"/>
            <a:ext cx="3083783" cy="3071784"/>
          </a:xfrm>
          <a:prstGeom prst="rect">
            <a:avLst/>
          </a:prstGeom>
        </p:spPr>
      </p:pic>
      <p:pic>
        <p:nvPicPr>
          <p:cNvPr id="9" name="Picture 9"/>
          <p:cNvPicPr>
            <a:picLocks noChangeAspect="1"/>
          </p:cNvPicPr>
          <p:nvPr/>
        </p:nvPicPr>
        <p:blipFill>
          <a:blip r:embed="rId9"/>
          <a:srcRect/>
          <a:stretch>
            <a:fillRect/>
          </a:stretch>
        </p:blipFill>
        <p:spPr>
          <a:xfrm>
            <a:off x="7307785" y="6251981"/>
            <a:ext cx="5344567" cy="3006319"/>
          </a:xfrm>
          <a:prstGeom prst="rect">
            <a:avLst/>
          </a:prstGeom>
        </p:spPr>
      </p:pic>
      <p:pic>
        <p:nvPicPr>
          <p:cNvPr id="10" name="Picture 10"/>
          <p:cNvPicPr>
            <a:picLocks noChangeAspect="1"/>
          </p:cNvPicPr>
          <p:nvPr/>
        </p:nvPicPr>
        <p:blipFill>
          <a:blip r:embed="rId10"/>
          <a:srcRect/>
          <a:stretch>
            <a:fillRect/>
          </a:stretch>
        </p:blipFill>
        <p:spPr>
          <a:xfrm>
            <a:off x="3290081" y="7215505"/>
            <a:ext cx="4120692" cy="2284924"/>
          </a:xfrm>
          <a:prstGeom prst="rect">
            <a:avLst/>
          </a:prstGeom>
        </p:spPr>
      </p:pic>
      <p:pic>
        <p:nvPicPr>
          <p:cNvPr id="11" name="Picture 11"/>
          <p:cNvPicPr>
            <a:picLocks noChangeAspect="1"/>
          </p:cNvPicPr>
          <p:nvPr/>
        </p:nvPicPr>
        <p:blipFill>
          <a:blip r:embed="rId11"/>
          <a:srcRect/>
          <a:stretch>
            <a:fillRect/>
          </a:stretch>
        </p:blipFill>
        <p:spPr>
          <a:xfrm>
            <a:off x="11628423" y="6947627"/>
            <a:ext cx="4539826" cy="2542303"/>
          </a:xfrm>
          <a:prstGeom prst="rect">
            <a:avLst/>
          </a:prstGeom>
        </p:spPr>
      </p:pic>
      <p:pic>
        <p:nvPicPr>
          <p:cNvPr id="12" name="Picture 12"/>
          <p:cNvPicPr>
            <a:picLocks noChangeAspect="1"/>
          </p:cNvPicPr>
          <p:nvPr/>
        </p:nvPicPr>
        <p:blipFill>
          <a:blip r:embed="rId12"/>
          <a:srcRect/>
          <a:stretch>
            <a:fillRect/>
          </a:stretch>
        </p:blipFill>
        <p:spPr>
          <a:xfrm>
            <a:off x="6001221" y="3988884"/>
            <a:ext cx="3331348" cy="2216861"/>
          </a:xfrm>
          <a:prstGeom prst="rect">
            <a:avLst/>
          </a:prstGeom>
        </p:spPr>
      </p:pic>
      <p:pic>
        <p:nvPicPr>
          <p:cNvPr id="13" name="Picture 13"/>
          <p:cNvPicPr>
            <a:picLocks noChangeAspect="1"/>
          </p:cNvPicPr>
          <p:nvPr/>
        </p:nvPicPr>
        <p:blipFill>
          <a:blip r:embed="rId13"/>
          <a:srcRect t="6427"/>
          <a:stretch>
            <a:fillRect/>
          </a:stretch>
        </p:blipFill>
        <p:spPr>
          <a:xfrm>
            <a:off x="2061383" y="3608627"/>
            <a:ext cx="5037116" cy="1311409"/>
          </a:xfrm>
          <a:prstGeom prst="rect">
            <a:avLst/>
          </a:prstGeom>
        </p:spPr>
      </p:pic>
      <p:sp>
        <p:nvSpPr>
          <p:cNvPr id="14" name="TextBox 14"/>
          <p:cNvSpPr txBox="1"/>
          <p:nvPr/>
        </p:nvSpPr>
        <p:spPr>
          <a:xfrm>
            <a:off x="2735726" y="1287176"/>
            <a:ext cx="6530991" cy="609573"/>
          </a:xfrm>
          <a:prstGeom prst="rect">
            <a:avLst/>
          </a:prstGeom>
        </p:spPr>
        <p:txBody>
          <a:bodyPr lIns="0" tIns="0" rIns="0" bIns="0" rtlCol="0" anchor="t">
            <a:spAutoFit/>
          </a:bodyPr>
          <a:lstStyle/>
          <a:p>
            <a:pPr algn="l">
              <a:lnSpc>
                <a:spcPts val="4799"/>
              </a:lnSpc>
            </a:pPr>
            <a:r>
              <a:rPr lang="en-US" sz="3999" spc="-159">
                <a:solidFill>
                  <a:srgbClr val="002D02"/>
                </a:solidFill>
                <a:ea typeface="210 합창단 L"/>
              </a:rPr>
              <a:t>변수 설정 및 개발 환경</a:t>
            </a:r>
          </a:p>
        </p:txBody>
      </p:sp>
      <p:sp>
        <p:nvSpPr>
          <p:cNvPr id="15" name="TextBox 15"/>
          <p:cNvSpPr txBox="1"/>
          <p:nvPr/>
        </p:nvSpPr>
        <p:spPr>
          <a:xfrm>
            <a:off x="2755600" y="1494339"/>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상관관계</a:t>
            </a:r>
            <a:r>
              <a:rPr lang="en-US" sz="1900" b="1" spc="-75" dirty="0">
                <a:solidFill>
                  <a:srgbClr val="002D02"/>
                </a:solidFill>
                <a:ea typeface="Open Sans Bold"/>
              </a:rPr>
              <a:t> </a:t>
            </a:r>
            <a:r>
              <a:rPr lang="en-US" sz="1900" b="1" spc="-75" dirty="0" err="1">
                <a:solidFill>
                  <a:srgbClr val="002D02"/>
                </a:solidFill>
                <a:ea typeface="Open Sans Bold"/>
              </a:rPr>
              <a:t>분석할</a:t>
            </a:r>
            <a:r>
              <a:rPr lang="en-US" sz="1900" b="1" spc="-75" dirty="0">
                <a:solidFill>
                  <a:srgbClr val="002D02"/>
                </a:solidFill>
                <a:ea typeface="Open Sans Bold"/>
              </a:rPr>
              <a:t> </a:t>
            </a:r>
            <a:r>
              <a:rPr lang="en-US" sz="1900" b="1" spc="-75" dirty="0" err="1">
                <a:solidFill>
                  <a:srgbClr val="002D02"/>
                </a:solidFill>
                <a:ea typeface="Open Sans Bold"/>
              </a:rPr>
              <a:t>변수들</a:t>
            </a:r>
            <a:endParaRPr lang="en-US" sz="1900" b="1" spc="-75" dirty="0">
              <a:solidFill>
                <a:srgbClr val="002D02"/>
              </a:solidFill>
              <a:ea typeface="Open Sans Bold"/>
            </a:endParaRPr>
          </a:p>
        </p:txBody>
      </p:sp>
      <p:sp>
        <p:nvSpPr>
          <p:cNvPr id="16" name="TextBox 16"/>
          <p:cNvSpPr txBox="1"/>
          <p:nvPr/>
        </p:nvSpPr>
        <p:spPr>
          <a:xfrm>
            <a:off x="2061383" y="1392823"/>
            <a:ext cx="762206" cy="457092"/>
          </a:xfrm>
          <a:prstGeom prst="rect">
            <a:avLst/>
          </a:prstGeom>
        </p:spPr>
        <p:txBody>
          <a:bodyPr lIns="0" tIns="0" rIns="0" bIns="0" rtlCol="0" anchor="t">
            <a:spAutoFit/>
          </a:bodyPr>
          <a:lstStyle/>
          <a:p>
            <a:pPr algn="l">
              <a:lnSpc>
                <a:spcPts val="3599"/>
              </a:lnSpc>
            </a:pPr>
            <a:r>
              <a:rPr lang="en-US" sz="2999">
                <a:solidFill>
                  <a:srgbClr val="002D02"/>
                </a:solidFill>
                <a:latin typeface="210 합창단 L Bold"/>
              </a:rPr>
              <a:t>1.3</a:t>
            </a:r>
          </a:p>
        </p:txBody>
      </p:sp>
      <p:sp>
        <p:nvSpPr>
          <p:cNvPr id="17" name="TextBox 17"/>
          <p:cNvSpPr txBox="1"/>
          <p:nvPr/>
        </p:nvSpPr>
        <p:spPr>
          <a:xfrm>
            <a:off x="1558692" y="2876786"/>
            <a:ext cx="513681" cy="257175"/>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#2</a:t>
            </a:r>
          </a:p>
        </p:txBody>
      </p:sp>
      <p:sp>
        <p:nvSpPr>
          <p:cNvPr id="18" name="TextBox 18"/>
          <p:cNvSpPr txBox="1"/>
          <p:nvPr/>
        </p:nvSpPr>
        <p:spPr>
          <a:xfrm>
            <a:off x="2390199" y="2773115"/>
            <a:ext cx="3889447" cy="561975"/>
          </a:xfrm>
          <a:prstGeom prst="rect">
            <a:avLst/>
          </a:prstGeom>
        </p:spPr>
        <p:txBody>
          <a:bodyPr lIns="0" tIns="0" rIns="0" bIns="0" rtlCol="0" anchor="t">
            <a:spAutoFit/>
          </a:bodyPr>
          <a:lstStyle/>
          <a:p>
            <a:pPr algn="l">
              <a:lnSpc>
                <a:spcPts val="4560"/>
              </a:lnSpc>
            </a:pPr>
            <a:r>
              <a:rPr lang="en-US" sz="3800" spc="-151">
                <a:solidFill>
                  <a:srgbClr val="D4422E"/>
                </a:solidFill>
                <a:ea typeface="210 네모진 030 Bold"/>
              </a:rPr>
              <a:t>개발 환경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510028" y="416665"/>
            <a:ext cx="17265659" cy="9452384"/>
          </a:xfrm>
          <a:prstGeom prst="rect">
            <a:avLst/>
          </a:prstGeom>
        </p:spPr>
      </p:pic>
      <p:pic>
        <p:nvPicPr>
          <p:cNvPr id="3" name="Picture 3"/>
          <p:cNvPicPr>
            <a:picLocks noChangeAspect="1"/>
          </p:cNvPicPr>
          <p:nvPr/>
        </p:nvPicPr>
        <p:blipFill>
          <a:blip r:embed="rId3"/>
          <a:srcRect t="466" b="466"/>
          <a:stretch>
            <a:fillRect/>
          </a:stretch>
        </p:blipFill>
        <p:spPr>
          <a:xfrm>
            <a:off x="13374724" y="2221620"/>
            <a:ext cx="1907553" cy="611118"/>
          </a:xfrm>
          <a:prstGeom prst="rect">
            <a:avLst/>
          </a:prstGeom>
        </p:spPr>
      </p:pic>
      <p:sp>
        <p:nvSpPr>
          <p:cNvPr id="4" name="TextBox 4"/>
          <p:cNvSpPr txBox="1"/>
          <p:nvPr/>
        </p:nvSpPr>
        <p:spPr>
          <a:xfrm>
            <a:off x="14045739" y="1908963"/>
            <a:ext cx="2643059" cy="2746622"/>
          </a:xfrm>
          <a:prstGeom prst="rect">
            <a:avLst/>
          </a:prstGeom>
        </p:spPr>
        <p:txBody>
          <a:bodyPr lIns="0" tIns="0" rIns="0" bIns="0" rtlCol="0" anchor="t">
            <a:spAutoFit/>
          </a:bodyPr>
          <a:lstStyle/>
          <a:p>
            <a:pPr algn="r">
              <a:lnSpc>
                <a:spcPts val="12600"/>
              </a:lnSpc>
            </a:pPr>
            <a:r>
              <a:rPr lang="en-US" sz="10500">
                <a:solidFill>
                  <a:srgbClr val="002D02"/>
                </a:solidFill>
                <a:latin typeface="Arimo Bold"/>
              </a:rPr>
              <a:t>2.</a:t>
            </a:r>
          </a:p>
        </p:txBody>
      </p:sp>
      <p:sp>
        <p:nvSpPr>
          <p:cNvPr id="5" name="TextBox 5"/>
          <p:cNvSpPr txBox="1"/>
          <p:nvPr/>
        </p:nvSpPr>
        <p:spPr>
          <a:xfrm>
            <a:off x="3901951" y="3610168"/>
            <a:ext cx="12786843" cy="1057275"/>
          </a:xfrm>
          <a:prstGeom prst="rect">
            <a:avLst/>
          </a:prstGeom>
        </p:spPr>
        <p:txBody>
          <a:bodyPr lIns="0" tIns="0" rIns="0" bIns="0" rtlCol="0" anchor="t">
            <a:spAutoFit/>
          </a:bodyPr>
          <a:lstStyle/>
          <a:p>
            <a:pPr algn="r">
              <a:lnSpc>
                <a:spcPts val="8399"/>
              </a:lnSpc>
            </a:pPr>
            <a:r>
              <a:rPr lang="en-US" sz="6999" b="1" spc="-278" dirty="0" err="1">
                <a:solidFill>
                  <a:srgbClr val="002D02"/>
                </a:solidFill>
                <a:ea typeface="Open Sans Bold"/>
              </a:rPr>
              <a:t>프로젝트</a:t>
            </a:r>
            <a:r>
              <a:rPr lang="en-US" sz="6999" b="1" spc="-278" dirty="0">
                <a:solidFill>
                  <a:srgbClr val="002D02"/>
                </a:solidFill>
                <a:ea typeface="Open Sans Bold"/>
              </a:rPr>
              <a:t> </a:t>
            </a:r>
            <a:r>
              <a:rPr lang="en-US" sz="6999" b="1" spc="-278" dirty="0" err="1">
                <a:solidFill>
                  <a:srgbClr val="002D02"/>
                </a:solidFill>
                <a:ea typeface="Open Sans Bold"/>
              </a:rPr>
              <a:t>일정</a:t>
            </a:r>
            <a:r>
              <a:rPr lang="en-US" sz="6999" b="1" spc="-278" dirty="0">
                <a:solidFill>
                  <a:srgbClr val="002D02"/>
                </a:solidFill>
                <a:ea typeface="Open Sans Bold"/>
              </a:rPr>
              <a:t> </a:t>
            </a:r>
          </a:p>
        </p:txBody>
      </p:sp>
      <p:sp>
        <p:nvSpPr>
          <p:cNvPr id="6" name="TextBox 6"/>
          <p:cNvSpPr txBox="1"/>
          <p:nvPr/>
        </p:nvSpPr>
        <p:spPr>
          <a:xfrm>
            <a:off x="13226786" y="2442464"/>
            <a:ext cx="2222010" cy="270267"/>
          </a:xfrm>
          <a:prstGeom prst="rect">
            <a:avLst/>
          </a:prstGeom>
        </p:spPr>
        <p:txBody>
          <a:bodyPr lIns="0" tIns="0" rIns="0" bIns="0" rtlCol="0" anchor="t">
            <a:spAutoFit/>
          </a:bodyPr>
          <a:lstStyle/>
          <a:p>
            <a:pPr algn="ctr">
              <a:lnSpc>
                <a:spcPts val="2160"/>
              </a:lnSpc>
            </a:pPr>
            <a:r>
              <a:rPr lang="en-US" sz="1800" b="1" spc="-71" dirty="0" err="1">
                <a:solidFill>
                  <a:srgbClr val="002D02"/>
                </a:solidFill>
                <a:ea typeface="Open Sans"/>
              </a:rPr>
              <a:t>두번째</a:t>
            </a:r>
            <a:r>
              <a:rPr lang="en-US" sz="1800" b="1" spc="-71" dirty="0">
                <a:solidFill>
                  <a:srgbClr val="002D02"/>
                </a:solidFill>
                <a:ea typeface="Open Sans"/>
              </a:rPr>
              <a:t> </a:t>
            </a:r>
            <a:r>
              <a:rPr lang="en-US" sz="1800" b="1" spc="-71" dirty="0" err="1">
                <a:solidFill>
                  <a:srgbClr val="002D02"/>
                </a:solidFill>
                <a:ea typeface="Open Sans"/>
              </a:rPr>
              <a:t>목차</a:t>
            </a:r>
            <a:endParaRPr lang="en-US" sz="1800" b="1" spc="-71" dirty="0">
              <a:solidFill>
                <a:srgbClr val="002D02"/>
              </a:solidFill>
              <a:ea typeface="Open Sans"/>
            </a:endParaRPr>
          </a:p>
        </p:txBody>
      </p:sp>
      <p:pic>
        <p:nvPicPr>
          <p:cNvPr id="7" name="Picture 7"/>
          <p:cNvPicPr>
            <a:picLocks noChangeAspect="1"/>
          </p:cNvPicPr>
          <p:nvPr/>
        </p:nvPicPr>
        <p:blipFill>
          <a:blip r:embed="rId4"/>
          <a:srcRect l="4" r="4"/>
          <a:stretch>
            <a:fillRect/>
          </a:stretch>
        </p:blipFill>
        <p:spPr>
          <a:xfrm>
            <a:off x="9104762" y="6475285"/>
            <a:ext cx="7447444" cy="1691078"/>
          </a:xfrm>
          <a:prstGeom prst="rect">
            <a:avLst/>
          </a:prstGeom>
        </p:spPr>
      </p:pic>
      <p:sp>
        <p:nvSpPr>
          <p:cNvPr id="8" name="TextBox 8"/>
          <p:cNvSpPr txBox="1"/>
          <p:nvPr/>
        </p:nvSpPr>
        <p:spPr>
          <a:xfrm>
            <a:off x="10653602" y="7175376"/>
            <a:ext cx="8038168" cy="333375"/>
          </a:xfrm>
          <a:prstGeom prst="rect">
            <a:avLst/>
          </a:prstGeom>
        </p:spPr>
        <p:txBody>
          <a:bodyPr lIns="0" tIns="0" rIns="0" bIns="0" rtlCol="0" anchor="t">
            <a:spAutoFit/>
          </a:bodyPr>
          <a:lstStyle/>
          <a:p>
            <a:pPr algn="l">
              <a:lnSpc>
                <a:spcPts val="2640"/>
              </a:lnSpc>
            </a:pPr>
            <a:r>
              <a:rPr lang="en-US" sz="2200" b="1" spc="-87" dirty="0" err="1">
                <a:solidFill>
                  <a:srgbClr val="002D02"/>
                </a:solidFill>
                <a:ea typeface="Open Sans Bold"/>
              </a:rPr>
              <a:t>프로젝트</a:t>
            </a:r>
            <a:r>
              <a:rPr lang="en-US" sz="2200" b="1" spc="-87" dirty="0">
                <a:solidFill>
                  <a:srgbClr val="002D02"/>
                </a:solidFill>
                <a:ea typeface="Open Sans Bold"/>
              </a:rPr>
              <a:t> </a:t>
            </a:r>
            <a:r>
              <a:rPr lang="en-US" sz="2200" b="1" spc="-87" dirty="0" err="1">
                <a:solidFill>
                  <a:srgbClr val="002D02"/>
                </a:solidFill>
                <a:ea typeface="Open Sans Bold"/>
              </a:rPr>
              <a:t>일정</a:t>
            </a:r>
            <a:r>
              <a:rPr lang="en-US" sz="2200" b="1" spc="-87" dirty="0">
                <a:solidFill>
                  <a:srgbClr val="002D02"/>
                </a:solidFill>
                <a:ea typeface="Open Sans Bold"/>
              </a:rPr>
              <a:t> </a:t>
            </a:r>
            <a:r>
              <a:rPr lang="en-US" sz="2200" b="1" spc="-87" dirty="0" err="1">
                <a:solidFill>
                  <a:srgbClr val="002D02"/>
                </a:solidFill>
                <a:ea typeface="Open Sans Bold"/>
              </a:rPr>
              <a:t>계획</a:t>
            </a:r>
            <a:r>
              <a:rPr lang="en-US" sz="2200" b="1" spc="-87" dirty="0">
                <a:solidFill>
                  <a:srgbClr val="002D02"/>
                </a:solidFill>
                <a:ea typeface="Open Sans Bold"/>
              </a:rPr>
              <a:t> 및 </a:t>
            </a:r>
            <a:r>
              <a:rPr lang="en-US" sz="2200" b="1" spc="-87" dirty="0" err="1">
                <a:solidFill>
                  <a:srgbClr val="002D02"/>
                </a:solidFill>
                <a:ea typeface="Open Sans Bold"/>
              </a:rPr>
              <a:t>수행</a:t>
            </a:r>
            <a:endParaRPr lang="en-US" sz="2200" b="1" spc="-87" dirty="0">
              <a:solidFill>
                <a:srgbClr val="002D02"/>
              </a:solidFill>
              <a:ea typeface="Open Sans Bold"/>
            </a:endParaRPr>
          </a:p>
        </p:txBody>
      </p:sp>
      <p:pic>
        <p:nvPicPr>
          <p:cNvPr id="9" name="Picture 9"/>
          <p:cNvPicPr>
            <a:picLocks noChangeAspect="1"/>
          </p:cNvPicPr>
          <p:nvPr/>
        </p:nvPicPr>
        <p:blipFill>
          <a:blip r:embed="rId5"/>
          <a:srcRect t="484" b="484"/>
          <a:stretch>
            <a:fillRect/>
          </a:stretch>
        </p:blipFill>
        <p:spPr>
          <a:xfrm>
            <a:off x="9740419" y="7104833"/>
            <a:ext cx="623397" cy="374156"/>
          </a:xfrm>
          <a:prstGeom prst="rect">
            <a:avLst/>
          </a:prstGeom>
        </p:spPr>
      </p:pic>
      <p:sp>
        <p:nvSpPr>
          <p:cNvPr id="10" name="TextBox 10"/>
          <p:cNvSpPr txBox="1"/>
          <p:nvPr/>
        </p:nvSpPr>
        <p:spPr>
          <a:xfrm>
            <a:off x="9795533" y="7187552"/>
            <a:ext cx="513177" cy="349263"/>
          </a:xfrm>
          <a:prstGeom prst="rect">
            <a:avLst/>
          </a:prstGeom>
        </p:spPr>
        <p:txBody>
          <a:bodyPr lIns="0" tIns="0" rIns="0" bIns="0" rtlCol="0" anchor="t">
            <a:spAutoFit/>
          </a:bodyPr>
          <a:lstStyle/>
          <a:p>
            <a:pPr algn="ctr">
              <a:lnSpc>
                <a:spcPts val="1920"/>
              </a:lnSpc>
            </a:pPr>
            <a:r>
              <a:rPr lang="en-US" sz="1600">
                <a:solidFill>
                  <a:srgbClr val="002D02"/>
                </a:solidFill>
                <a:latin typeface="Arimo Bold"/>
              </a:rPr>
              <a:t>01</a:t>
            </a:r>
          </a:p>
        </p:txBody>
      </p:sp>
      <p:pic>
        <p:nvPicPr>
          <p:cNvPr id="11" name="Picture 11"/>
          <p:cNvPicPr>
            <a:picLocks noChangeAspect="1"/>
          </p:cNvPicPr>
          <p:nvPr/>
        </p:nvPicPr>
        <p:blipFill>
          <a:blip r:embed="rId6"/>
          <a:srcRect/>
          <a:stretch>
            <a:fillRect/>
          </a:stretch>
        </p:blipFill>
        <p:spPr>
          <a:xfrm>
            <a:off x="1962324" y="1901343"/>
            <a:ext cx="6452393" cy="6452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 b="22"/>
          <a:stretch>
            <a:fillRect/>
          </a:stretch>
        </p:blipFill>
        <p:spPr>
          <a:xfrm>
            <a:off x="633888" y="488480"/>
            <a:ext cx="17265659" cy="9452384"/>
          </a:xfrm>
          <a:prstGeom prst="rect">
            <a:avLst/>
          </a:prstGeom>
        </p:spPr>
      </p:pic>
      <p:pic>
        <p:nvPicPr>
          <p:cNvPr id="3" name="Picture 3"/>
          <p:cNvPicPr>
            <a:picLocks noChangeAspect="1"/>
          </p:cNvPicPr>
          <p:nvPr/>
        </p:nvPicPr>
        <p:blipFill>
          <a:blip r:embed="rId3"/>
          <a:srcRect t="221" b="221"/>
          <a:stretch>
            <a:fillRect/>
          </a:stretch>
        </p:blipFill>
        <p:spPr>
          <a:xfrm>
            <a:off x="510028" y="379025"/>
            <a:ext cx="17265659" cy="967075"/>
          </a:xfrm>
          <a:prstGeom prst="rect">
            <a:avLst/>
          </a:prstGeom>
        </p:spPr>
      </p:pic>
      <p:pic>
        <p:nvPicPr>
          <p:cNvPr id="4" name="Picture 4"/>
          <p:cNvPicPr>
            <a:picLocks noChangeAspect="1"/>
          </p:cNvPicPr>
          <p:nvPr/>
        </p:nvPicPr>
        <p:blipFill>
          <a:blip r:embed="rId4"/>
          <a:srcRect t="58" b="58"/>
          <a:stretch>
            <a:fillRect/>
          </a:stretch>
        </p:blipFill>
        <p:spPr>
          <a:xfrm rot="-2040000">
            <a:off x="1359209" y="2481724"/>
            <a:ext cx="2109970" cy="2126467"/>
          </a:xfrm>
          <a:prstGeom prst="rect">
            <a:avLst/>
          </a:prstGeom>
        </p:spPr>
      </p:pic>
      <p:pic>
        <p:nvPicPr>
          <p:cNvPr id="5" name="Picture 5"/>
          <p:cNvPicPr>
            <a:picLocks noChangeAspect="1"/>
          </p:cNvPicPr>
          <p:nvPr/>
        </p:nvPicPr>
        <p:blipFill>
          <a:blip r:embed="rId5"/>
          <a:srcRect t="162" b="162"/>
          <a:stretch>
            <a:fillRect/>
          </a:stretch>
        </p:blipFill>
        <p:spPr>
          <a:xfrm>
            <a:off x="1504356" y="982506"/>
            <a:ext cx="15277002" cy="1091051"/>
          </a:xfrm>
          <a:prstGeom prst="rect">
            <a:avLst/>
          </a:prstGeom>
        </p:spPr>
      </p:pic>
      <p:sp>
        <p:nvSpPr>
          <p:cNvPr id="6" name="TextBox 6"/>
          <p:cNvSpPr txBox="1"/>
          <p:nvPr/>
        </p:nvSpPr>
        <p:spPr>
          <a:xfrm>
            <a:off x="2735726" y="1249538"/>
            <a:ext cx="6530991" cy="599967"/>
          </a:xfrm>
          <a:prstGeom prst="rect">
            <a:avLst/>
          </a:prstGeom>
        </p:spPr>
        <p:txBody>
          <a:bodyPr lIns="0" tIns="0" rIns="0" bIns="0" rtlCol="0" anchor="t">
            <a:spAutoFit/>
          </a:bodyPr>
          <a:lstStyle/>
          <a:p>
            <a:pPr algn="l">
              <a:lnSpc>
                <a:spcPts val="4680"/>
              </a:lnSpc>
            </a:pPr>
            <a:r>
              <a:rPr lang="en-US" sz="3900" spc="-155">
                <a:solidFill>
                  <a:srgbClr val="002D02"/>
                </a:solidFill>
                <a:ea typeface="210 합창단 L"/>
              </a:rPr>
              <a:t>프로젝트 일정 계획 및 수행</a:t>
            </a:r>
          </a:p>
        </p:txBody>
      </p:sp>
      <p:sp>
        <p:nvSpPr>
          <p:cNvPr id="7" name="TextBox 7"/>
          <p:cNvSpPr txBox="1"/>
          <p:nvPr/>
        </p:nvSpPr>
        <p:spPr>
          <a:xfrm>
            <a:off x="2755600" y="1456698"/>
            <a:ext cx="13412649" cy="285750"/>
          </a:xfrm>
          <a:prstGeom prst="rect">
            <a:avLst/>
          </a:prstGeom>
        </p:spPr>
        <p:txBody>
          <a:bodyPr lIns="0" tIns="0" rIns="0" bIns="0" rtlCol="0" anchor="t">
            <a:spAutoFit/>
          </a:bodyPr>
          <a:lstStyle/>
          <a:p>
            <a:pPr algn="r">
              <a:lnSpc>
                <a:spcPts val="2280"/>
              </a:lnSpc>
            </a:pPr>
            <a:r>
              <a:rPr lang="en-US" sz="1900" b="1" spc="-75" dirty="0" err="1">
                <a:solidFill>
                  <a:srgbClr val="002D02"/>
                </a:solidFill>
                <a:ea typeface="Open Sans Bold"/>
              </a:rPr>
              <a:t>프로젝트</a:t>
            </a:r>
            <a:r>
              <a:rPr lang="en-US" sz="1900" b="1" spc="-75" dirty="0">
                <a:solidFill>
                  <a:srgbClr val="002D02"/>
                </a:solidFill>
                <a:ea typeface="Open Sans Bold"/>
              </a:rPr>
              <a:t> </a:t>
            </a:r>
            <a:r>
              <a:rPr lang="en-US" sz="1900" b="1" spc="-75" dirty="0" err="1">
                <a:solidFill>
                  <a:srgbClr val="002D02"/>
                </a:solidFill>
                <a:ea typeface="Open Sans Bold"/>
              </a:rPr>
              <a:t>일정</a:t>
            </a:r>
            <a:r>
              <a:rPr lang="en-US" sz="1900" b="1" spc="-75" dirty="0">
                <a:solidFill>
                  <a:srgbClr val="002D02"/>
                </a:solidFill>
                <a:ea typeface="Open Sans Bold"/>
              </a:rPr>
              <a:t> </a:t>
            </a:r>
            <a:r>
              <a:rPr lang="en-US" sz="1900" b="1" spc="-75" dirty="0" err="1">
                <a:solidFill>
                  <a:srgbClr val="002D02"/>
                </a:solidFill>
                <a:ea typeface="Open Sans Bold"/>
              </a:rPr>
              <a:t>기획</a:t>
            </a:r>
            <a:r>
              <a:rPr lang="en-US" sz="1900" b="1" spc="-75" dirty="0">
                <a:solidFill>
                  <a:srgbClr val="002D02"/>
                </a:solidFill>
                <a:ea typeface="Open Sans Bold"/>
              </a:rPr>
              <a:t> </a:t>
            </a:r>
            <a:r>
              <a:rPr lang="en-US" sz="1900" b="1" spc="-75" dirty="0" err="1">
                <a:solidFill>
                  <a:srgbClr val="002D02"/>
                </a:solidFill>
                <a:ea typeface="Open Sans Bold"/>
              </a:rPr>
              <a:t>대비</a:t>
            </a:r>
            <a:r>
              <a:rPr lang="en-US" sz="1900" b="1" spc="-75" dirty="0">
                <a:solidFill>
                  <a:srgbClr val="002D02"/>
                </a:solidFill>
                <a:ea typeface="Open Sans Bold"/>
              </a:rPr>
              <a:t> </a:t>
            </a:r>
            <a:r>
              <a:rPr lang="en-US" sz="1900" b="1" spc="-75" dirty="0" err="1">
                <a:solidFill>
                  <a:srgbClr val="002D02"/>
                </a:solidFill>
                <a:ea typeface="Open Sans Bold"/>
              </a:rPr>
              <a:t>수행</a:t>
            </a:r>
            <a:r>
              <a:rPr lang="en-US" sz="1900" b="1" spc="-75" dirty="0">
                <a:solidFill>
                  <a:srgbClr val="002D02"/>
                </a:solidFill>
                <a:ea typeface="Open Sans Bold"/>
              </a:rPr>
              <a:t> </a:t>
            </a:r>
            <a:r>
              <a:rPr lang="en-US" sz="1900" b="1" spc="-75" dirty="0" err="1">
                <a:solidFill>
                  <a:srgbClr val="002D02"/>
                </a:solidFill>
                <a:ea typeface="Open Sans Bold"/>
              </a:rPr>
              <a:t>현황</a:t>
            </a:r>
            <a:endParaRPr lang="en-US" sz="1900" b="1" spc="-75" dirty="0">
              <a:solidFill>
                <a:srgbClr val="002D02"/>
              </a:solidFill>
              <a:ea typeface="Open Sans Bold"/>
            </a:endParaRPr>
          </a:p>
        </p:txBody>
      </p:sp>
      <p:sp>
        <p:nvSpPr>
          <p:cNvPr id="8" name="TextBox 8"/>
          <p:cNvSpPr txBox="1"/>
          <p:nvPr/>
        </p:nvSpPr>
        <p:spPr>
          <a:xfrm>
            <a:off x="2061383" y="1355183"/>
            <a:ext cx="762206" cy="399996"/>
          </a:xfrm>
          <a:prstGeom prst="rect">
            <a:avLst/>
          </a:prstGeom>
        </p:spPr>
        <p:txBody>
          <a:bodyPr lIns="0" tIns="0" rIns="0" bIns="0" rtlCol="0" anchor="t">
            <a:spAutoFit/>
          </a:bodyPr>
          <a:lstStyle/>
          <a:p>
            <a:pPr algn="l">
              <a:lnSpc>
                <a:spcPts val="3120"/>
              </a:lnSpc>
            </a:pPr>
            <a:r>
              <a:rPr lang="en-US" sz="2600">
                <a:solidFill>
                  <a:srgbClr val="002D02"/>
                </a:solidFill>
                <a:latin typeface="210 합창단 L Bold"/>
              </a:rPr>
              <a:t>01</a:t>
            </a:r>
          </a:p>
        </p:txBody>
      </p:sp>
      <p:sp>
        <p:nvSpPr>
          <p:cNvPr id="9" name="TextBox 9"/>
          <p:cNvSpPr txBox="1"/>
          <p:nvPr/>
        </p:nvSpPr>
        <p:spPr>
          <a:xfrm>
            <a:off x="1001603" y="5957622"/>
            <a:ext cx="2881765" cy="2362201"/>
          </a:xfrm>
          <a:prstGeom prst="rect">
            <a:avLst/>
          </a:prstGeom>
        </p:spPr>
        <p:txBody>
          <a:bodyPr lIns="0" tIns="0" rIns="0" bIns="0" rtlCol="0" anchor="t">
            <a:spAutoFit/>
          </a:bodyPr>
          <a:lstStyle/>
          <a:p>
            <a:pPr>
              <a:lnSpc>
                <a:spcPts val="4799"/>
              </a:lnSpc>
            </a:pPr>
            <a:r>
              <a:rPr lang="en-US" sz="2999" spc="-116">
                <a:solidFill>
                  <a:srgbClr val="D4422E"/>
                </a:solidFill>
                <a:latin typeface="210 네모진 030 Bold"/>
              </a:rPr>
              <a:t>    1주차</a:t>
            </a:r>
          </a:p>
          <a:p>
            <a:pPr>
              <a:lnSpc>
                <a:spcPts val="4799"/>
              </a:lnSpc>
            </a:pPr>
            <a:endParaRPr lang="en-US" sz="2999" spc="-116">
              <a:solidFill>
                <a:srgbClr val="D4422E"/>
              </a:solidFill>
              <a:latin typeface="210 네모진 030 Bold"/>
            </a:endParaRPr>
          </a:p>
          <a:p>
            <a:pPr marL="647697" lvl="1" indent="-323848">
              <a:lnSpc>
                <a:spcPts val="4799"/>
              </a:lnSpc>
              <a:buFont typeface="Arial"/>
              <a:buChar char="•"/>
            </a:pPr>
            <a:r>
              <a:rPr lang="en-US" sz="2999" spc="-116">
                <a:solidFill>
                  <a:srgbClr val="000000"/>
                </a:solidFill>
                <a:ea typeface="210 네모진 030"/>
              </a:rPr>
              <a:t>기획 및 미팅</a:t>
            </a:r>
          </a:p>
          <a:p>
            <a:pPr marL="647697" lvl="1" indent="-323848" algn="l">
              <a:lnSpc>
                <a:spcPts val="4799"/>
              </a:lnSpc>
              <a:buFont typeface="Arial"/>
              <a:buChar char="•"/>
            </a:pPr>
            <a:r>
              <a:rPr lang="en-US" sz="2999" spc="-119">
                <a:solidFill>
                  <a:srgbClr val="000000"/>
                </a:solidFill>
                <a:ea typeface="210 네모진 030"/>
              </a:rPr>
              <a:t>데이터수집</a:t>
            </a:r>
          </a:p>
        </p:txBody>
      </p:sp>
      <p:sp>
        <p:nvSpPr>
          <p:cNvPr id="10" name="AutoShape 10"/>
          <p:cNvSpPr/>
          <p:nvPr/>
        </p:nvSpPr>
        <p:spPr>
          <a:xfrm>
            <a:off x="1028700" y="5214672"/>
            <a:ext cx="16230600" cy="0"/>
          </a:xfrm>
          <a:prstGeom prst="line">
            <a:avLst/>
          </a:prstGeom>
          <a:ln w="95250" cap="rnd">
            <a:solidFill>
              <a:srgbClr val="0085CD"/>
            </a:solidFill>
            <a:prstDash val="solid"/>
            <a:headEnd type="none" w="sm" len="sm"/>
            <a:tailEnd type="none" w="sm" len="sm"/>
          </a:ln>
        </p:spPr>
      </p:sp>
      <p:grpSp>
        <p:nvGrpSpPr>
          <p:cNvPr id="11" name="Group 11"/>
          <p:cNvGrpSpPr/>
          <p:nvPr/>
        </p:nvGrpSpPr>
        <p:grpSpPr>
          <a:xfrm>
            <a:off x="1028700" y="5100372"/>
            <a:ext cx="323850" cy="32385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5CD"/>
            </a:solidFill>
          </p:spPr>
        </p:sp>
      </p:grpSp>
      <p:grpSp>
        <p:nvGrpSpPr>
          <p:cNvPr id="13" name="Group 13"/>
          <p:cNvGrpSpPr/>
          <p:nvPr/>
        </p:nvGrpSpPr>
        <p:grpSpPr>
          <a:xfrm>
            <a:off x="5081442" y="5090847"/>
            <a:ext cx="323850" cy="32385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5CD"/>
            </a:solidFill>
          </p:spPr>
        </p:sp>
      </p:grpSp>
      <p:grpSp>
        <p:nvGrpSpPr>
          <p:cNvPr id="15" name="Group 15"/>
          <p:cNvGrpSpPr/>
          <p:nvPr/>
        </p:nvGrpSpPr>
        <p:grpSpPr>
          <a:xfrm>
            <a:off x="9481992" y="5090847"/>
            <a:ext cx="323850" cy="32385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5CD"/>
            </a:solidFill>
          </p:spPr>
        </p:sp>
      </p:grpSp>
      <p:grpSp>
        <p:nvGrpSpPr>
          <p:cNvPr id="17" name="Group 17"/>
          <p:cNvGrpSpPr/>
          <p:nvPr/>
        </p:nvGrpSpPr>
        <p:grpSpPr>
          <a:xfrm>
            <a:off x="13758717" y="5090847"/>
            <a:ext cx="323850" cy="32385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5CD"/>
            </a:solidFill>
          </p:spPr>
        </p:sp>
      </p:grpSp>
      <p:sp>
        <p:nvSpPr>
          <p:cNvPr id="19" name="TextBox 19"/>
          <p:cNvSpPr txBox="1"/>
          <p:nvPr/>
        </p:nvSpPr>
        <p:spPr>
          <a:xfrm>
            <a:off x="4731763" y="5957622"/>
            <a:ext cx="3949459" cy="1762126"/>
          </a:xfrm>
          <a:prstGeom prst="rect">
            <a:avLst/>
          </a:prstGeom>
        </p:spPr>
        <p:txBody>
          <a:bodyPr lIns="0" tIns="0" rIns="0" bIns="0" rtlCol="0" anchor="t">
            <a:spAutoFit/>
          </a:bodyPr>
          <a:lstStyle/>
          <a:p>
            <a:pPr>
              <a:lnSpc>
                <a:spcPts val="4799"/>
              </a:lnSpc>
            </a:pPr>
            <a:r>
              <a:rPr lang="en-US" sz="2999" spc="-116">
                <a:solidFill>
                  <a:srgbClr val="D4422E"/>
                </a:solidFill>
                <a:latin typeface="210 네모진 030 Bold"/>
              </a:rPr>
              <a:t>    2주차</a:t>
            </a:r>
          </a:p>
          <a:p>
            <a:pPr>
              <a:lnSpc>
                <a:spcPts val="4799"/>
              </a:lnSpc>
            </a:pPr>
            <a:endParaRPr lang="en-US" sz="2999" spc="-116">
              <a:solidFill>
                <a:srgbClr val="D4422E"/>
              </a:solidFill>
              <a:latin typeface="210 네모진 030 Bold"/>
            </a:endParaRPr>
          </a:p>
          <a:p>
            <a:pPr marL="647697" lvl="1" indent="-323848" algn="l">
              <a:lnSpc>
                <a:spcPts val="4799"/>
              </a:lnSpc>
              <a:buFont typeface="Arial"/>
              <a:buChar char="•"/>
            </a:pPr>
            <a:r>
              <a:rPr lang="en-US" sz="2999" spc="-119">
                <a:solidFill>
                  <a:srgbClr val="D4422E"/>
                </a:solidFill>
                <a:latin typeface="210 네모진 030"/>
              </a:rPr>
              <a:t> </a:t>
            </a:r>
            <a:r>
              <a:rPr lang="en-US" sz="2999" spc="-119">
                <a:solidFill>
                  <a:srgbClr val="000000"/>
                </a:solidFill>
                <a:ea typeface="210 네모진 030"/>
              </a:rPr>
              <a:t>데이터정제 및 가공</a:t>
            </a:r>
          </a:p>
        </p:txBody>
      </p:sp>
      <p:sp>
        <p:nvSpPr>
          <p:cNvPr id="20" name="TextBox 20"/>
          <p:cNvSpPr txBox="1"/>
          <p:nvPr/>
        </p:nvSpPr>
        <p:spPr>
          <a:xfrm>
            <a:off x="9086850" y="5957622"/>
            <a:ext cx="4043727" cy="1762126"/>
          </a:xfrm>
          <a:prstGeom prst="rect">
            <a:avLst/>
          </a:prstGeom>
        </p:spPr>
        <p:txBody>
          <a:bodyPr lIns="0" tIns="0" rIns="0" bIns="0" rtlCol="0" anchor="t">
            <a:spAutoFit/>
          </a:bodyPr>
          <a:lstStyle/>
          <a:p>
            <a:pPr>
              <a:lnSpc>
                <a:spcPts val="4799"/>
              </a:lnSpc>
            </a:pPr>
            <a:r>
              <a:rPr lang="en-US" sz="2999" spc="-116">
                <a:solidFill>
                  <a:srgbClr val="D4422E"/>
                </a:solidFill>
                <a:latin typeface="210 네모진 030 Bold"/>
              </a:rPr>
              <a:t>     3주차</a:t>
            </a:r>
          </a:p>
          <a:p>
            <a:pPr>
              <a:lnSpc>
                <a:spcPts val="4799"/>
              </a:lnSpc>
            </a:pPr>
            <a:endParaRPr lang="en-US" sz="2999" spc="-116">
              <a:solidFill>
                <a:srgbClr val="D4422E"/>
              </a:solidFill>
              <a:latin typeface="210 네모진 030 Bold"/>
            </a:endParaRPr>
          </a:p>
          <a:p>
            <a:pPr marL="647697" lvl="1" indent="-323848" algn="l">
              <a:lnSpc>
                <a:spcPts val="4799"/>
              </a:lnSpc>
              <a:buFont typeface="Arial"/>
              <a:buChar char="•"/>
            </a:pPr>
            <a:r>
              <a:rPr lang="en-US" sz="2999" spc="-119">
                <a:solidFill>
                  <a:srgbClr val="000000"/>
                </a:solidFill>
                <a:ea typeface="210 네모진 030"/>
              </a:rPr>
              <a:t>데이터분석 및 시각화</a:t>
            </a:r>
          </a:p>
        </p:txBody>
      </p:sp>
      <p:sp>
        <p:nvSpPr>
          <p:cNvPr id="21" name="TextBox 21"/>
          <p:cNvSpPr txBox="1"/>
          <p:nvPr/>
        </p:nvSpPr>
        <p:spPr>
          <a:xfrm>
            <a:off x="13397277" y="5957622"/>
            <a:ext cx="4172066" cy="1762126"/>
          </a:xfrm>
          <a:prstGeom prst="rect">
            <a:avLst/>
          </a:prstGeom>
        </p:spPr>
        <p:txBody>
          <a:bodyPr lIns="0" tIns="0" rIns="0" bIns="0" rtlCol="0" anchor="t">
            <a:spAutoFit/>
          </a:bodyPr>
          <a:lstStyle/>
          <a:p>
            <a:pPr>
              <a:lnSpc>
                <a:spcPts val="4799"/>
              </a:lnSpc>
            </a:pPr>
            <a:r>
              <a:rPr lang="en-US" sz="2999" spc="-116">
                <a:solidFill>
                  <a:srgbClr val="D4422E"/>
                </a:solidFill>
                <a:latin typeface="210 네모진 030 Bold"/>
              </a:rPr>
              <a:t>    4주차</a:t>
            </a:r>
          </a:p>
          <a:p>
            <a:pPr>
              <a:lnSpc>
                <a:spcPts val="4799"/>
              </a:lnSpc>
            </a:pPr>
            <a:endParaRPr lang="en-US" sz="2999" spc="-116">
              <a:solidFill>
                <a:srgbClr val="D4422E"/>
              </a:solidFill>
              <a:latin typeface="210 네모진 030 Bold"/>
            </a:endParaRPr>
          </a:p>
          <a:p>
            <a:pPr marL="647697" lvl="1" indent="-323848" algn="l">
              <a:lnSpc>
                <a:spcPts val="4799"/>
              </a:lnSpc>
              <a:buFont typeface="Arial"/>
              <a:buChar char="•"/>
            </a:pPr>
            <a:r>
              <a:rPr lang="en-US" sz="2999" spc="-119">
                <a:solidFill>
                  <a:srgbClr val="000000"/>
                </a:solidFill>
                <a:ea typeface="210 네모진 030"/>
              </a:rPr>
              <a:t>시각화 웹페이지 연동</a:t>
            </a:r>
          </a:p>
        </p:txBody>
      </p:sp>
      <p:sp>
        <p:nvSpPr>
          <p:cNvPr id="22" name="AutoShape 22"/>
          <p:cNvSpPr/>
          <p:nvPr/>
        </p:nvSpPr>
        <p:spPr>
          <a:xfrm>
            <a:off x="1352550" y="6686285"/>
            <a:ext cx="2178008" cy="0"/>
          </a:xfrm>
          <a:prstGeom prst="line">
            <a:avLst/>
          </a:prstGeom>
          <a:ln w="38100" cap="flat">
            <a:solidFill>
              <a:srgbClr val="D4422E"/>
            </a:solidFill>
            <a:prstDash val="solid"/>
            <a:headEnd type="none" w="sm" len="sm"/>
            <a:tailEnd type="none" w="sm" len="sm"/>
          </a:ln>
        </p:spPr>
      </p:sp>
      <p:sp>
        <p:nvSpPr>
          <p:cNvPr id="23" name="AutoShape 23"/>
          <p:cNvSpPr/>
          <p:nvPr/>
        </p:nvSpPr>
        <p:spPr>
          <a:xfrm rot="21104">
            <a:off x="5081413" y="6657710"/>
            <a:ext cx="3103099" cy="0"/>
          </a:xfrm>
          <a:prstGeom prst="line">
            <a:avLst/>
          </a:prstGeom>
          <a:ln w="38100" cap="flat">
            <a:solidFill>
              <a:srgbClr val="D4422E"/>
            </a:solidFill>
            <a:prstDash val="solid"/>
            <a:headEnd type="none" w="sm" len="sm"/>
            <a:tailEnd type="none" w="sm" len="sm"/>
          </a:ln>
        </p:spPr>
      </p:sp>
      <p:sp>
        <p:nvSpPr>
          <p:cNvPr id="24" name="AutoShape 24"/>
          <p:cNvSpPr/>
          <p:nvPr/>
        </p:nvSpPr>
        <p:spPr>
          <a:xfrm rot="21104">
            <a:off x="9557164" y="6638660"/>
            <a:ext cx="3103099" cy="0"/>
          </a:xfrm>
          <a:prstGeom prst="line">
            <a:avLst/>
          </a:prstGeom>
          <a:ln w="38100" cap="flat">
            <a:solidFill>
              <a:srgbClr val="D4422E"/>
            </a:solidFill>
            <a:prstDash val="solid"/>
            <a:headEnd type="none" w="sm" len="sm"/>
            <a:tailEnd type="none" w="sm" len="sm"/>
          </a:ln>
        </p:spPr>
      </p:sp>
      <p:sp>
        <p:nvSpPr>
          <p:cNvPr id="25" name="AutoShape 25"/>
          <p:cNvSpPr/>
          <p:nvPr/>
        </p:nvSpPr>
        <p:spPr>
          <a:xfrm rot="28062">
            <a:off x="13758776" y="6643423"/>
            <a:ext cx="3500583" cy="0"/>
          </a:xfrm>
          <a:prstGeom prst="line">
            <a:avLst/>
          </a:prstGeom>
          <a:ln w="38100" cap="flat">
            <a:solidFill>
              <a:srgbClr val="D4422E"/>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1803</Words>
  <Application>Microsoft Office PowerPoint</Application>
  <PresentationFormat>사용자 지정</PresentationFormat>
  <Paragraphs>391</Paragraphs>
  <Slides>35</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35</vt:i4>
      </vt:variant>
    </vt:vector>
  </HeadingPairs>
  <TitlesOfParts>
    <vt:vector size="49" baseType="lpstr">
      <vt:lpstr>210 네모진 030</vt:lpstr>
      <vt:lpstr>Arimo Bold</vt:lpstr>
      <vt:lpstr>맑은 고딕</vt:lpstr>
      <vt:lpstr>Nanum Gothic ExtraBold</vt:lpstr>
      <vt:lpstr>Calibri</vt:lpstr>
      <vt:lpstr>Arial</vt:lpstr>
      <vt:lpstr>210 합창단 L Bold</vt:lpstr>
      <vt:lpstr>Arimo Bold Italics</vt:lpstr>
      <vt:lpstr>210 네모진 030 Bold</vt:lpstr>
      <vt:lpstr>Open Sans Bold</vt:lpstr>
      <vt:lpstr>Open Sans</vt:lpstr>
      <vt:lpstr>210 합창단 L</vt:lpstr>
      <vt:lpstr>210 토스트 L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지조결.pptx</dc:title>
  <cp:lastModifiedBy>admin</cp:lastModifiedBy>
  <cp:revision>8</cp:revision>
  <dcterms:created xsi:type="dcterms:W3CDTF">2006-08-16T00:00:00Z</dcterms:created>
  <dcterms:modified xsi:type="dcterms:W3CDTF">2023-03-14T04:57:23Z</dcterms:modified>
  <dc:identifier>DAFckpDB1ZI</dc:identifier>
</cp:coreProperties>
</file>